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Ex2.xml" ContentType="application/vnd.ms-office.chartex+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chartEx3.xml" ContentType="application/vnd.ms-office.chartex+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58" r:id="rId11"/>
  </p:sldIdLst>
  <p:sldSz cx="12192000" cy="6858000"/>
  <p:notesSz cx="7104063"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E1A"/>
    <a:srgbClr val="ED753F"/>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ilesrv\CdG\Amministrazione\Bilancio%202024\SU\SU_2011_20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lesrv\CdG\Amministrazione\Bilancio%202024\SU\SU_2011_202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ilesrv\CdG\Amministrazione\Bilancio%202023\SU\SU_2011_202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ilesrv\CdG\Amministrazione\Bilancio%202023\SU\SU_2011_202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ilesrv\CdG\Amministrazione\Bilancio%202023\SU\SU_2011_202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ilesrv\CdG\Amministrazione\Bilancio%202023\SU\SU_2011_2023.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Monica\Bilancio%202024\SU_personale.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C:\Monica\Bilancio%202024\SU_personale.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1" Type="http://schemas.openxmlformats.org/officeDocument/2006/relationships/oleObject" Target="file:///\\filesrv\CdG\Amministrazione\Bilancio%202023\SU\SU_2011_2023.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filesrv\CdG\Amministrazione\Bilancio%202024\SU\SU_2011_2024.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filesrv\CdG\Amministrazione\Bilancio%202024\SU\SU_2011_2024.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filesrv\CdG\Amministrazione\Bilancio%202023\SU\SU_2011_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400" b="0" i="0" u="none" strike="noStrike" baseline="0">
              <a:solidFill>
                <a:srgbClr val="333333"/>
              </a:solidFill>
              <a:latin typeface="Calibri"/>
              <a:ea typeface="Calibri"/>
              <a:cs typeface="Calibri"/>
            </a:defRPr>
          </a:pPr>
          <a:endParaRPr lang="it-IT"/>
        </a:p>
      </c:txPr>
    </c:title>
    <c:autoTitleDeleted val="0"/>
    <c:plotArea>
      <c:layout/>
      <c:barChart>
        <c:barDir val="col"/>
        <c:grouping val="clustered"/>
        <c:varyColors val="0"/>
        <c:ser>
          <c:idx val="0"/>
          <c:order val="0"/>
          <c:tx>
            <c:strRef>
              <c:f>'2011-2024'!$A$2</c:f>
              <c:strCache>
                <c:ptCount val="1"/>
                <c:pt idx="0">
                  <c:v>Valore della produzione </c:v>
                </c:pt>
              </c:strCache>
            </c:strRef>
          </c:tx>
          <c:spPr>
            <a:solidFill>
              <a:srgbClr val="4472C4"/>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'2011-2024'!$B$1:$O$1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'2011-2024'!$B$2:$O$2</c:f>
              <c:numCache>
                <c:formatCode>#,##0</c:formatCode>
                <c:ptCount val="14"/>
                <c:pt idx="0">
                  <c:v>622.68600000000004</c:v>
                </c:pt>
                <c:pt idx="1">
                  <c:v>1965.675</c:v>
                </c:pt>
                <c:pt idx="2">
                  <c:v>2576.596</c:v>
                </c:pt>
                <c:pt idx="3">
                  <c:v>2347.5410000000002</c:v>
                </c:pt>
                <c:pt idx="4">
                  <c:v>2580.8879999999999</c:v>
                </c:pt>
                <c:pt idx="5">
                  <c:v>2700.54</c:v>
                </c:pt>
                <c:pt idx="6">
                  <c:v>3039.2739999999999</c:v>
                </c:pt>
                <c:pt idx="7">
                  <c:v>2810.2089999999998</c:v>
                </c:pt>
                <c:pt idx="8">
                  <c:v>2674.1350000000002</c:v>
                </c:pt>
                <c:pt idx="9">
                  <c:v>2480.6819999999998</c:v>
                </c:pt>
                <c:pt idx="10">
                  <c:v>2413.0210000000002</c:v>
                </c:pt>
                <c:pt idx="11">
                  <c:v>2929.3679999999999</c:v>
                </c:pt>
                <c:pt idx="12">
                  <c:v>2895.4119999999998</c:v>
                </c:pt>
                <c:pt idx="13">
                  <c:v>2579.951</c:v>
                </c:pt>
              </c:numCache>
            </c:numRef>
          </c:val>
          <c:extLst>
            <c:ext xmlns:c16="http://schemas.microsoft.com/office/drawing/2014/chart" uri="{C3380CC4-5D6E-409C-BE32-E72D297353CC}">
              <c16:uniqueId val="{00000000-78CD-48B9-AE2B-433E58744DD2}"/>
            </c:ext>
          </c:extLst>
        </c:ser>
        <c:dLbls>
          <c:showLegendKey val="0"/>
          <c:showVal val="0"/>
          <c:showCatName val="0"/>
          <c:showSerName val="0"/>
          <c:showPercent val="0"/>
          <c:showBubbleSize val="0"/>
        </c:dLbls>
        <c:gapWidth val="219"/>
        <c:overlap val="-27"/>
        <c:axId val="1176055936"/>
        <c:axId val="1"/>
      </c:barChart>
      <c:catAx>
        <c:axId val="117605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1176055936"/>
        <c:crosses val="autoZero"/>
        <c:crossBetween val="between"/>
      </c:valAx>
      <c:spPr>
        <a:noFill/>
        <a:ln w="25400">
          <a:noFill/>
        </a:ln>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400" b="0" i="0" u="none" strike="noStrike" baseline="0">
              <a:solidFill>
                <a:srgbClr val="333333"/>
              </a:solidFill>
              <a:latin typeface="Calibri"/>
              <a:ea typeface="Calibri"/>
              <a:cs typeface="Calibri"/>
            </a:defRPr>
          </a:pPr>
          <a:endParaRPr lang="it-IT"/>
        </a:p>
      </c:txPr>
    </c:title>
    <c:autoTitleDeleted val="0"/>
    <c:plotArea>
      <c:layout/>
      <c:barChart>
        <c:barDir val="col"/>
        <c:grouping val="clustered"/>
        <c:varyColors val="0"/>
        <c:ser>
          <c:idx val="0"/>
          <c:order val="0"/>
          <c:tx>
            <c:strRef>
              <c:f>'2011-2024'!$A$3</c:f>
              <c:strCache>
                <c:ptCount val="1"/>
                <c:pt idx="0">
                  <c:v>Utile netto </c:v>
                </c:pt>
              </c:strCache>
            </c:strRef>
          </c:tx>
          <c:spPr>
            <a:solidFill>
              <a:srgbClr val="4472C4"/>
            </a:solidFill>
            <a:ln w="25400">
              <a:noFill/>
            </a:ln>
          </c:spPr>
          <c:invertIfNegative val="0"/>
          <c:dLbls>
            <c:dLbl>
              <c:idx val="0"/>
              <c:layout>
                <c:manualLayout>
                  <c:x val="0"/>
                  <c:y val="-2.7777777777777693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it-I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82-4822-B751-045C9F879918}"/>
                </c:ext>
              </c:extLst>
            </c:dLbl>
            <c:dLbl>
              <c:idx val="8"/>
              <c:layout>
                <c:manualLayout>
                  <c:x val="0"/>
                  <c:y val="-4.1666666666666498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it-I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82-4822-B751-045C9F879918}"/>
                </c:ext>
              </c:extLst>
            </c:dLbl>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'2011-2024'!$B$1:$O$1</c:f>
              <c:numCache>
                <c:formatCode>General</c:formatCode>
                <c:ptCount val="14"/>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pt idx="13">
                  <c:v>2024</c:v>
                </c:pt>
              </c:numCache>
            </c:numRef>
          </c:cat>
          <c:val>
            <c:numRef>
              <c:f>'2011-2024'!$B$3:$O$3</c:f>
              <c:numCache>
                <c:formatCode>#,##0</c:formatCode>
                <c:ptCount val="14"/>
                <c:pt idx="0">
                  <c:v>16.815000000000001</c:v>
                </c:pt>
                <c:pt idx="1">
                  <c:v>-20.045000000000002</c:v>
                </c:pt>
                <c:pt idx="2">
                  <c:v>4.7560000000000002</c:v>
                </c:pt>
                <c:pt idx="3">
                  <c:v>0.72399999999999998</c:v>
                </c:pt>
                <c:pt idx="4">
                  <c:v>2.1259999999999999</c:v>
                </c:pt>
                <c:pt idx="5">
                  <c:v>28.26</c:v>
                </c:pt>
                <c:pt idx="6">
                  <c:v>207.554</c:v>
                </c:pt>
                <c:pt idx="7">
                  <c:v>44.445999999999998</c:v>
                </c:pt>
                <c:pt idx="8">
                  <c:v>-166.84200000000001</c:v>
                </c:pt>
                <c:pt idx="9">
                  <c:v>-112.348</c:v>
                </c:pt>
                <c:pt idx="10">
                  <c:v>-108.854</c:v>
                </c:pt>
                <c:pt idx="11">
                  <c:v>7.9720000000000004</c:v>
                </c:pt>
                <c:pt idx="12">
                  <c:v>36.165999999999997</c:v>
                </c:pt>
                <c:pt idx="13">
                  <c:v>22.036999999999999</c:v>
                </c:pt>
              </c:numCache>
            </c:numRef>
          </c:val>
          <c:extLst>
            <c:ext xmlns:c16="http://schemas.microsoft.com/office/drawing/2014/chart" uri="{C3380CC4-5D6E-409C-BE32-E72D297353CC}">
              <c16:uniqueId val="{00000002-BC82-4822-B751-045C9F879918}"/>
            </c:ext>
          </c:extLst>
        </c:ser>
        <c:dLbls>
          <c:showLegendKey val="0"/>
          <c:showVal val="0"/>
          <c:showCatName val="0"/>
          <c:showSerName val="0"/>
          <c:showPercent val="0"/>
          <c:showBubbleSize val="0"/>
        </c:dLbls>
        <c:gapWidth val="219"/>
        <c:overlap val="-27"/>
        <c:axId val="1176054976"/>
        <c:axId val="1"/>
      </c:barChart>
      <c:catAx>
        <c:axId val="1176054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1176054976"/>
        <c:crosses val="autoZero"/>
        <c:crossBetween val="between"/>
      </c:valAx>
      <c:spPr>
        <a:noFill/>
        <a:ln w="25400">
          <a:noFill/>
        </a:ln>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'Foglio1 (2)'!$A$2</c:f>
              <c:strCache>
                <c:ptCount val="1"/>
                <c:pt idx="0">
                  <c:v>Valore della produzione </c:v>
                </c:pt>
              </c:strCache>
            </c:strRef>
          </c:tx>
          <c:spPr>
            <a:solidFill>
              <a:schemeClr val="bg1">
                <a:lumMod val="65000"/>
              </a:schemeClr>
            </a:solidFill>
            <a:ln w="25400">
              <a:noFill/>
            </a:ln>
          </c:spPr>
          <c:invertIfNegative val="0"/>
          <c:dPt>
            <c:idx val="3"/>
            <c:invertIfNegative val="0"/>
            <c:bubble3D val="0"/>
            <c:spPr>
              <a:solidFill>
                <a:srgbClr val="00B050"/>
              </a:solidFill>
              <a:ln w="25400">
                <a:noFill/>
              </a:ln>
            </c:spPr>
            <c:extLst>
              <c:ext xmlns:c16="http://schemas.microsoft.com/office/drawing/2014/chart" uri="{C3380CC4-5D6E-409C-BE32-E72D297353CC}">
                <c16:uniqueId val="{00000001-2D4C-497E-8AA5-8EFC92A7C0D8}"/>
              </c:ext>
            </c:extLst>
          </c:dPt>
          <c:dPt>
            <c:idx val="4"/>
            <c:invertIfNegative val="0"/>
            <c:bubble3D val="0"/>
            <c:spPr>
              <a:solidFill>
                <a:srgbClr val="00B050"/>
              </a:solidFill>
              <a:ln w="25400">
                <a:noFill/>
              </a:ln>
            </c:spPr>
            <c:extLst>
              <c:ext xmlns:c16="http://schemas.microsoft.com/office/drawing/2014/chart" uri="{C3380CC4-5D6E-409C-BE32-E72D297353CC}">
                <c16:uniqueId val="{00000002-2D4C-497E-8AA5-8EFC92A7C0D8}"/>
              </c:ext>
            </c:extLst>
          </c:dPt>
          <c:dLbls>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'Foglio1 (2)'!$C$1:$G$1</c:f>
              <c:numCache>
                <c:formatCode>General</c:formatCode>
                <c:ptCount val="5"/>
                <c:pt idx="0">
                  <c:v>2020</c:v>
                </c:pt>
                <c:pt idx="1">
                  <c:v>2021</c:v>
                </c:pt>
                <c:pt idx="2">
                  <c:v>2022</c:v>
                </c:pt>
                <c:pt idx="3">
                  <c:v>2023</c:v>
                </c:pt>
                <c:pt idx="4">
                  <c:v>2024</c:v>
                </c:pt>
              </c:numCache>
            </c:numRef>
          </c:cat>
          <c:val>
            <c:numRef>
              <c:f>'Foglio1 (2)'!$C$2:$G$2</c:f>
              <c:numCache>
                <c:formatCode>#,##0</c:formatCode>
                <c:ptCount val="5"/>
                <c:pt idx="0">
                  <c:v>2480682</c:v>
                </c:pt>
                <c:pt idx="1">
                  <c:v>2413021</c:v>
                </c:pt>
                <c:pt idx="2">
                  <c:v>2929368</c:v>
                </c:pt>
                <c:pt idx="3">
                  <c:v>2895412</c:v>
                </c:pt>
                <c:pt idx="4">
                  <c:v>2579951</c:v>
                </c:pt>
              </c:numCache>
            </c:numRef>
          </c:val>
          <c:extLst>
            <c:ext xmlns:c16="http://schemas.microsoft.com/office/drawing/2014/chart" uri="{C3380CC4-5D6E-409C-BE32-E72D297353CC}">
              <c16:uniqueId val="{00000000-2D4C-497E-8AA5-8EFC92A7C0D8}"/>
            </c:ext>
          </c:extLst>
        </c:ser>
        <c:dLbls>
          <c:showLegendKey val="0"/>
          <c:showVal val="0"/>
          <c:showCatName val="0"/>
          <c:showSerName val="0"/>
          <c:showPercent val="0"/>
          <c:showBubbleSize val="0"/>
        </c:dLbls>
        <c:gapWidth val="219"/>
        <c:overlap val="-27"/>
        <c:axId val="687218672"/>
        <c:axId val="1"/>
      </c:barChart>
      <c:catAx>
        <c:axId val="68721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687218672"/>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'Foglio1 (2)'!$A$4</c:f>
              <c:strCache>
                <c:ptCount val="1"/>
                <c:pt idx="0">
                  <c:v>Risultato prima delle imposte</c:v>
                </c:pt>
              </c:strCache>
            </c:strRef>
          </c:tx>
          <c:spPr>
            <a:solidFill>
              <a:schemeClr val="bg1">
                <a:lumMod val="65000"/>
              </a:schemeClr>
            </a:solidFill>
            <a:ln w="25400">
              <a:noFill/>
            </a:ln>
          </c:spPr>
          <c:invertIfNegative val="0"/>
          <c:dPt>
            <c:idx val="3"/>
            <c:invertIfNegative val="0"/>
            <c:bubble3D val="0"/>
            <c:spPr>
              <a:solidFill>
                <a:srgbClr val="FFC000"/>
              </a:solidFill>
              <a:ln w="25400">
                <a:noFill/>
              </a:ln>
            </c:spPr>
            <c:extLst>
              <c:ext xmlns:c16="http://schemas.microsoft.com/office/drawing/2014/chart" uri="{C3380CC4-5D6E-409C-BE32-E72D297353CC}">
                <c16:uniqueId val="{00000003-ADBC-4972-87D0-CC7C41B7C877}"/>
              </c:ext>
            </c:extLst>
          </c:dPt>
          <c:dPt>
            <c:idx val="4"/>
            <c:invertIfNegative val="0"/>
            <c:bubble3D val="0"/>
            <c:spPr>
              <a:solidFill>
                <a:srgbClr val="FFC000"/>
              </a:solidFill>
              <a:ln w="25400">
                <a:noFill/>
              </a:ln>
            </c:spPr>
            <c:extLst>
              <c:ext xmlns:c16="http://schemas.microsoft.com/office/drawing/2014/chart" uri="{C3380CC4-5D6E-409C-BE32-E72D297353CC}">
                <c16:uniqueId val="{00000004-ADBC-4972-87D0-CC7C41B7C877}"/>
              </c:ext>
            </c:extLst>
          </c:dPt>
          <c:dLbls>
            <c:dLbl>
              <c:idx val="0"/>
              <c:layout>
                <c:manualLayout>
                  <c:x val="0"/>
                  <c:y val="-2.7777777777777693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it-I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DBC-4972-87D0-CC7C41B7C877}"/>
                </c:ext>
              </c:extLst>
            </c:dLbl>
            <c:dLbl>
              <c:idx val="8"/>
              <c:layout>
                <c:manualLayout>
                  <c:x val="0"/>
                  <c:y val="-4.1666666666666498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it-I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DBC-4972-87D0-CC7C41B7C877}"/>
                </c:ext>
              </c:extLst>
            </c:dLbl>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'Foglio1 (2)'!$C$1:$G$1</c:f>
              <c:numCache>
                <c:formatCode>General</c:formatCode>
                <c:ptCount val="5"/>
                <c:pt idx="0">
                  <c:v>2020</c:v>
                </c:pt>
                <c:pt idx="1">
                  <c:v>2021</c:v>
                </c:pt>
                <c:pt idx="2">
                  <c:v>2022</c:v>
                </c:pt>
                <c:pt idx="3">
                  <c:v>2023</c:v>
                </c:pt>
                <c:pt idx="4">
                  <c:v>2024</c:v>
                </c:pt>
              </c:numCache>
            </c:numRef>
          </c:cat>
          <c:val>
            <c:numRef>
              <c:f>'Foglio1 (2)'!$C$4:$G$4</c:f>
              <c:numCache>
                <c:formatCode>#,##0</c:formatCode>
                <c:ptCount val="5"/>
                <c:pt idx="0">
                  <c:v>-145194</c:v>
                </c:pt>
                <c:pt idx="1">
                  <c:v>-138991</c:v>
                </c:pt>
                <c:pt idx="2">
                  <c:v>11224</c:v>
                </c:pt>
                <c:pt idx="3">
                  <c:v>67252</c:v>
                </c:pt>
                <c:pt idx="4">
                  <c:v>39130</c:v>
                </c:pt>
              </c:numCache>
            </c:numRef>
          </c:val>
          <c:extLst>
            <c:ext xmlns:c16="http://schemas.microsoft.com/office/drawing/2014/chart" uri="{C3380CC4-5D6E-409C-BE32-E72D297353CC}">
              <c16:uniqueId val="{00000002-ADBC-4972-87D0-CC7C41B7C877}"/>
            </c:ext>
          </c:extLst>
        </c:ser>
        <c:dLbls>
          <c:showLegendKey val="0"/>
          <c:showVal val="0"/>
          <c:showCatName val="0"/>
          <c:showSerName val="0"/>
          <c:showPercent val="0"/>
          <c:showBubbleSize val="0"/>
        </c:dLbls>
        <c:gapWidth val="219"/>
        <c:overlap val="-27"/>
        <c:axId val="687221072"/>
        <c:axId val="1"/>
      </c:barChart>
      <c:catAx>
        <c:axId val="68722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687221072"/>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400" b="0" i="0" u="none" strike="noStrike" baseline="0">
              <a:solidFill>
                <a:srgbClr val="333333"/>
              </a:solidFill>
              <a:latin typeface="Calibri"/>
              <a:ea typeface="Calibri"/>
              <a:cs typeface="Calibri"/>
            </a:defRPr>
          </a:pPr>
          <a:endParaRPr lang="it-IT"/>
        </a:p>
      </c:txPr>
    </c:title>
    <c:autoTitleDeleted val="0"/>
    <c:plotArea>
      <c:layout/>
      <c:barChart>
        <c:barDir val="col"/>
        <c:grouping val="clustered"/>
        <c:varyColors val="0"/>
        <c:ser>
          <c:idx val="0"/>
          <c:order val="0"/>
          <c:tx>
            <c:strRef>
              <c:f>'Foglio1 (2)'!$A$6</c:f>
              <c:strCache>
                <c:ptCount val="1"/>
                <c:pt idx="0">
                  <c:v>Immobilizzazioni Nette</c:v>
                </c:pt>
              </c:strCache>
            </c:strRef>
          </c:tx>
          <c:spPr>
            <a:solidFill>
              <a:schemeClr val="bg1">
                <a:lumMod val="65000"/>
              </a:schemeClr>
            </a:solidFill>
            <a:ln w="25400">
              <a:noFill/>
            </a:ln>
          </c:spPr>
          <c:invertIfNegative val="0"/>
          <c:dPt>
            <c:idx val="3"/>
            <c:invertIfNegative val="0"/>
            <c:bubble3D val="0"/>
            <c:spPr>
              <a:solidFill>
                <a:srgbClr val="FF0000"/>
              </a:solidFill>
              <a:ln w="25400">
                <a:noFill/>
              </a:ln>
            </c:spPr>
            <c:extLst>
              <c:ext xmlns:c16="http://schemas.microsoft.com/office/drawing/2014/chart" uri="{C3380CC4-5D6E-409C-BE32-E72D297353CC}">
                <c16:uniqueId val="{00000001-7761-4005-A391-F4803370C4CA}"/>
              </c:ext>
            </c:extLst>
          </c:dPt>
          <c:dPt>
            <c:idx val="4"/>
            <c:invertIfNegative val="0"/>
            <c:bubble3D val="0"/>
            <c:spPr>
              <a:solidFill>
                <a:srgbClr val="FF0000"/>
              </a:solidFill>
              <a:ln w="25400">
                <a:noFill/>
              </a:ln>
            </c:spPr>
            <c:extLst>
              <c:ext xmlns:c16="http://schemas.microsoft.com/office/drawing/2014/chart" uri="{C3380CC4-5D6E-409C-BE32-E72D297353CC}">
                <c16:uniqueId val="{00000002-7761-4005-A391-F4803370C4CA}"/>
              </c:ext>
            </c:extLst>
          </c:dPt>
          <c:dLbls>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'Foglio1 (2)'!$C$1:$G$1</c:f>
              <c:numCache>
                <c:formatCode>General</c:formatCode>
                <c:ptCount val="5"/>
                <c:pt idx="0">
                  <c:v>2020</c:v>
                </c:pt>
                <c:pt idx="1">
                  <c:v>2021</c:v>
                </c:pt>
                <c:pt idx="2">
                  <c:v>2022</c:v>
                </c:pt>
                <c:pt idx="3">
                  <c:v>2023</c:v>
                </c:pt>
                <c:pt idx="4">
                  <c:v>2024</c:v>
                </c:pt>
              </c:numCache>
            </c:numRef>
          </c:cat>
          <c:val>
            <c:numRef>
              <c:f>'Foglio1 (2)'!$C$6:$G$6</c:f>
              <c:numCache>
                <c:formatCode>#,##0</c:formatCode>
                <c:ptCount val="5"/>
                <c:pt idx="0">
                  <c:v>843460</c:v>
                </c:pt>
                <c:pt idx="1">
                  <c:v>812430</c:v>
                </c:pt>
                <c:pt idx="2">
                  <c:v>762053</c:v>
                </c:pt>
                <c:pt idx="3">
                  <c:v>686009</c:v>
                </c:pt>
                <c:pt idx="4">
                  <c:v>619383.35999999987</c:v>
                </c:pt>
              </c:numCache>
            </c:numRef>
          </c:val>
          <c:extLst>
            <c:ext xmlns:c16="http://schemas.microsoft.com/office/drawing/2014/chart" uri="{C3380CC4-5D6E-409C-BE32-E72D297353CC}">
              <c16:uniqueId val="{00000000-7761-4005-A391-F4803370C4CA}"/>
            </c:ext>
          </c:extLst>
        </c:ser>
        <c:dLbls>
          <c:showLegendKey val="0"/>
          <c:showVal val="0"/>
          <c:showCatName val="0"/>
          <c:showSerName val="0"/>
          <c:showPercent val="0"/>
          <c:showBubbleSize val="0"/>
        </c:dLbls>
        <c:gapWidth val="219"/>
        <c:overlap val="-27"/>
        <c:axId val="1385766688"/>
        <c:axId val="1"/>
      </c:barChart>
      <c:catAx>
        <c:axId val="138576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138576668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400" b="0" i="0" u="none" strike="noStrike" baseline="0">
              <a:solidFill>
                <a:srgbClr val="333333"/>
              </a:solidFill>
              <a:latin typeface="Calibri"/>
              <a:ea typeface="Calibri"/>
              <a:cs typeface="Calibri"/>
            </a:defRPr>
          </a:pPr>
          <a:endParaRPr lang="it-IT"/>
        </a:p>
      </c:txPr>
    </c:title>
    <c:autoTitleDeleted val="0"/>
    <c:plotArea>
      <c:layout/>
      <c:barChart>
        <c:barDir val="col"/>
        <c:grouping val="clustered"/>
        <c:varyColors val="0"/>
        <c:ser>
          <c:idx val="0"/>
          <c:order val="0"/>
          <c:tx>
            <c:strRef>
              <c:f>'Foglio1 (2)'!$A$13</c:f>
              <c:strCache>
                <c:ptCount val="1"/>
                <c:pt idx="0">
                  <c:v>Patrimonio Netto</c:v>
                </c:pt>
              </c:strCache>
            </c:strRef>
          </c:tx>
          <c:spPr>
            <a:solidFill>
              <a:schemeClr val="bg1">
                <a:lumMod val="65000"/>
              </a:schemeClr>
            </a:solidFill>
            <a:ln w="25400">
              <a:noFill/>
            </a:ln>
          </c:spPr>
          <c:invertIfNegative val="0"/>
          <c:dPt>
            <c:idx val="3"/>
            <c:invertIfNegative val="0"/>
            <c:bubble3D val="0"/>
            <c:spPr>
              <a:solidFill>
                <a:srgbClr val="002060"/>
              </a:solidFill>
              <a:ln w="25400">
                <a:noFill/>
              </a:ln>
            </c:spPr>
            <c:extLst>
              <c:ext xmlns:c16="http://schemas.microsoft.com/office/drawing/2014/chart" uri="{C3380CC4-5D6E-409C-BE32-E72D297353CC}">
                <c16:uniqueId val="{00000001-17DC-412F-89A5-0A206EB5CF68}"/>
              </c:ext>
            </c:extLst>
          </c:dPt>
          <c:dPt>
            <c:idx val="4"/>
            <c:invertIfNegative val="0"/>
            <c:bubble3D val="0"/>
            <c:spPr>
              <a:solidFill>
                <a:srgbClr val="002060"/>
              </a:solidFill>
              <a:ln w="25400">
                <a:noFill/>
              </a:ln>
            </c:spPr>
            <c:extLst>
              <c:ext xmlns:c16="http://schemas.microsoft.com/office/drawing/2014/chart" uri="{C3380CC4-5D6E-409C-BE32-E72D297353CC}">
                <c16:uniqueId val="{00000002-17DC-412F-89A5-0A206EB5CF68}"/>
              </c:ext>
            </c:extLst>
          </c:dPt>
          <c:dLbls>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'Foglio1 (2)'!$C$1:$G$1</c:f>
              <c:numCache>
                <c:formatCode>General</c:formatCode>
                <c:ptCount val="5"/>
                <c:pt idx="0">
                  <c:v>2020</c:v>
                </c:pt>
                <c:pt idx="1">
                  <c:v>2021</c:v>
                </c:pt>
                <c:pt idx="2">
                  <c:v>2022</c:v>
                </c:pt>
                <c:pt idx="3">
                  <c:v>2023</c:v>
                </c:pt>
                <c:pt idx="4">
                  <c:v>2024</c:v>
                </c:pt>
              </c:numCache>
            </c:numRef>
          </c:cat>
          <c:val>
            <c:numRef>
              <c:f>'Foglio1 (2)'!$C$13:$G$13</c:f>
              <c:numCache>
                <c:formatCode>#,##0</c:formatCode>
                <c:ptCount val="5"/>
                <c:pt idx="0">
                  <c:v>23300</c:v>
                </c:pt>
                <c:pt idx="1">
                  <c:v>3793</c:v>
                </c:pt>
                <c:pt idx="2">
                  <c:v>124118</c:v>
                </c:pt>
                <c:pt idx="3">
                  <c:v>160284</c:v>
                </c:pt>
                <c:pt idx="4">
                  <c:v>182317.35999999987</c:v>
                </c:pt>
              </c:numCache>
            </c:numRef>
          </c:val>
          <c:extLst>
            <c:ext xmlns:c16="http://schemas.microsoft.com/office/drawing/2014/chart" uri="{C3380CC4-5D6E-409C-BE32-E72D297353CC}">
              <c16:uniqueId val="{00000000-17DC-412F-89A5-0A206EB5CF68}"/>
            </c:ext>
          </c:extLst>
        </c:ser>
        <c:dLbls>
          <c:showLegendKey val="0"/>
          <c:showVal val="0"/>
          <c:showCatName val="0"/>
          <c:showSerName val="0"/>
          <c:showPercent val="0"/>
          <c:showBubbleSize val="0"/>
        </c:dLbls>
        <c:gapWidth val="219"/>
        <c:overlap val="-27"/>
        <c:axId val="1385766688"/>
        <c:axId val="1"/>
      </c:barChart>
      <c:catAx>
        <c:axId val="138576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138576668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BA6-41FF-AFD3-F32E52BC64C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BA6-41FF-AFD3-F32E52BC64C5}"/>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it-I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Foglio3!$A$31:$A$32</c:f>
              <c:strCache>
                <c:ptCount val="2"/>
                <c:pt idx="0">
                  <c:v>M</c:v>
                </c:pt>
                <c:pt idx="1">
                  <c:v>F</c:v>
                </c:pt>
              </c:strCache>
            </c:strRef>
          </c:cat>
          <c:val>
            <c:numRef>
              <c:f>Foglio3!$B$31:$B$32</c:f>
              <c:numCache>
                <c:formatCode>General</c:formatCode>
                <c:ptCount val="2"/>
                <c:pt idx="0">
                  <c:v>18</c:v>
                </c:pt>
                <c:pt idx="1">
                  <c:v>8</c:v>
                </c:pt>
              </c:numCache>
            </c:numRef>
          </c:val>
          <c:extLst>
            <c:ext xmlns:c16="http://schemas.microsoft.com/office/drawing/2014/chart" uri="{C3380CC4-5D6E-409C-BE32-E72D297353CC}">
              <c16:uniqueId val="{00000004-4BA6-41FF-AFD3-F32E52BC64C5}"/>
            </c:ext>
          </c:extLst>
        </c:ser>
        <c:dLbls>
          <c:showLegendKey val="0"/>
          <c:showVal val="0"/>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Foglio3!$A$24</c:f>
              <c:strCache>
                <c:ptCount val="1"/>
                <c:pt idx="0">
                  <c:v>M</c:v>
                </c:pt>
              </c:strCache>
            </c:strRef>
          </c:tx>
          <c:spPr>
            <a:solidFill>
              <a:schemeClr val="accent1"/>
            </a:solidFill>
            <a:ln>
              <a:noFill/>
            </a:ln>
            <a:effectLst/>
          </c:spPr>
          <c:invertIfNegative val="0"/>
          <c:dLbls>
            <c:delete val="1"/>
          </c:dLbls>
          <c:cat>
            <c:strRef>
              <c:f>Foglio3!$B$23:$E$23</c:f>
              <c:strCache>
                <c:ptCount val="4"/>
                <c:pt idx="0">
                  <c:v>&lt; 40</c:v>
                </c:pt>
                <c:pt idx="1">
                  <c:v>41-50</c:v>
                </c:pt>
                <c:pt idx="2">
                  <c:v>51-60</c:v>
                </c:pt>
                <c:pt idx="3">
                  <c:v>&gt;60</c:v>
                </c:pt>
              </c:strCache>
            </c:strRef>
          </c:cat>
          <c:val>
            <c:numRef>
              <c:f>Foglio3!$B$24:$E$24</c:f>
              <c:numCache>
                <c:formatCode>General</c:formatCode>
                <c:ptCount val="4"/>
                <c:pt idx="0">
                  <c:v>0</c:v>
                </c:pt>
                <c:pt idx="1">
                  <c:v>6</c:v>
                </c:pt>
                <c:pt idx="2" formatCode="_-* #,##0_-;\-* #,##0_-;_-* &quot;-&quot;??_-;_-@_-">
                  <c:v>11</c:v>
                </c:pt>
                <c:pt idx="3">
                  <c:v>1</c:v>
                </c:pt>
              </c:numCache>
            </c:numRef>
          </c:val>
          <c:extLst>
            <c:ext xmlns:c16="http://schemas.microsoft.com/office/drawing/2014/chart" uri="{C3380CC4-5D6E-409C-BE32-E72D297353CC}">
              <c16:uniqueId val="{00000000-8FC5-49B3-AFAA-546EA81FEEAB}"/>
            </c:ext>
          </c:extLst>
        </c:ser>
        <c:ser>
          <c:idx val="1"/>
          <c:order val="1"/>
          <c:tx>
            <c:strRef>
              <c:f>Foglio3!$A$25</c:f>
              <c:strCache>
                <c:ptCount val="1"/>
                <c:pt idx="0">
                  <c:v>F</c:v>
                </c:pt>
              </c:strCache>
            </c:strRef>
          </c:tx>
          <c:spPr>
            <a:solidFill>
              <a:schemeClr val="accent2"/>
            </a:solidFill>
            <a:ln>
              <a:noFill/>
            </a:ln>
            <a:effectLst/>
          </c:spPr>
          <c:invertIfNegative val="0"/>
          <c:dLbls>
            <c:delete val="1"/>
          </c:dLbls>
          <c:cat>
            <c:strRef>
              <c:f>Foglio3!$B$23:$E$23</c:f>
              <c:strCache>
                <c:ptCount val="4"/>
                <c:pt idx="0">
                  <c:v>&lt; 40</c:v>
                </c:pt>
                <c:pt idx="1">
                  <c:v>41-50</c:v>
                </c:pt>
                <c:pt idx="2">
                  <c:v>51-60</c:v>
                </c:pt>
                <c:pt idx="3">
                  <c:v>&gt;60</c:v>
                </c:pt>
              </c:strCache>
            </c:strRef>
          </c:cat>
          <c:val>
            <c:numRef>
              <c:f>Foglio3!$B$25:$E$25</c:f>
              <c:numCache>
                <c:formatCode>General</c:formatCode>
                <c:ptCount val="4"/>
                <c:pt idx="0">
                  <c:v>0</c:v>
                </c:pt>
                <c:pt idx="1">
                  <c:v>6</c:v>
                </c:pt>
                <c:pt idx="2" formatCode="_-* #,##0_-;\-* #,##0_-;_-* &quot;-&quot;??_-;_-@_-">
                  <c:v>2</c:v>
                </c:pt>
                <c:pt idx="3">
                  <c:v>0</c:v>
                </c:pt>
              </c:numCache>
            </c:numRef>
          </c:val>
          <c:extLst>
            <c:ext xmlns:c16="http://schemas.microsoft.com/office/drawing/2014/chart" uri="{C3380CC4-5D6E-409C-BE32-E72D297353CC}">
              <c16:uniqueId val="{00000001-8FC5-49B3-AFAA-546EA81FEEAB}"/>
            </c:ext>
          </c:extLst>
        </c:ser>
        <c:dLbls>
          <c:showLegendKey val="0"/>
          <c:showVal val="1"/>
          <c:showCatName val="0"/>
          <c:showSerName val="0"/>
          <c:showPercent val="0"/>
          <c:showBubbleSize val="0"/>
        </c:dLbls>
        <c:gapWidth val="219"/>
        <c:overlap val="-27"/>
        <c:axId val="2021628079"/>
        <c:axId val="2021638639"/>
      </c:barChart>
      <c:lineChart>
        <c:grouping val="standard"/>
        <c:varyColors val="0"/>
        <c:ser>
          <c:idx val="2"/>
          <c:order val="2"/>
          <c:tx>
            <c:strRef>
              <c:f>Foglio3!$A$26</c:f>
              <c:strCache>
                <c:ptCount val="1"/>
                <c:pt idx="0">
                  <c:v>TOTALE</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Foglio3!$B$23:$E$23</c:f>
              <c:strCache>
                <c:ptCount val="4"/>
                <c:pt idx="0">
                  <c:v>&lt; 40</c:v>
                </c:pt>
                <c:pt idx="1">
                  <c:v>41-50</c:v>
                </c:pt>
                <c:pt idx="2">
                  <c:v>51-60</c:v>
                </c:pt>
                <c:pt idx="3">
                  <c:v>&gt;60</c:v>
                </c:pt>
              </c:strCache>
            </c:strRef>
          </c:cat>
          <c:val>
            <c:numRef>
              <c:f>Foglio3!$B$26:$E$26</c:f>
              <c:numCache>
                <c:formatCode>General</c:formatCode>
                <c:ptCount val="4"/>
                <c:pt idx="0">
                  <c:v>0</c:v>
                </c:pt>
                <c:pt idx="1">
                  <c:v>12</c:v>
                </c:pt>
                <c:pt idx="2">
                  <c:v>13</c:v>
                </c:pt>
                <c:pt idx="3">
                  <c:v>1</c:v>
                </c:pt>
              </c:numCache>
            </c:numRef>
          </c:val>
          <c:smooth val="0"/>
          <c:extLst>
            <c:ext xmlns:c16="http://schemas.microsoft.com/office/drawing/2014/chart" uri="{C3380CC4-5D6E-409C-BE32-E72D297353CC}">
              <c16:uniqueId val="{00000002-8FC5-49B3-AFAA-546EA81FEEAB}"/>
            </c:ext>
          </c:extLst>
        </c:ser>
        <c:dLbls>
          <c:showLegendKey val="0"/>
          <c:showVal val="1"/>
          <c:showCatName val="0"/>
          <c:showSerName val="0"/>
          <c:showPercent val="0"/>
          <c:showBubbleSize val="0"/>
        </c:dLbls>
        <c:marker val="1"/>
        <c:smooth val="0"/>
        <c:axId val="2021628079"/>
        <c:axId val="2021638639"/>
      </c:lineChart>
      <c:catAx>
        <c:axId val="2021628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021638639"/>
        <c:crosses val="autoZero"/>
        <c:auto val="1"/>
        <c:lblAlgn val="ctr"/>
        <c:lblOffset val="100"/>
        <c:noMultiLvlLbl val="0"/>
      </c:catAx>
      <c:valAx>
        <c:axId val="20216386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021628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'Foglio1 (2)'!$A$16</c:f>
              <c:strCache>
                <c:ptCount val="1"/>
                <c:pt idx="0">
                  <c:v>N. UNITA' </c:v>
                </c:pt>
              </c:strCache>
            </c:strRef>
          </c:tx>
          <c:spPr>
            <a:solidFill>
              <a:schemeClr val="tx2">
                <a:lumMod val="90000"/>
                <a:lumOff val="10000"/>
              </a:schemeClr>
            </a:solidFill>
            <a:ln w="25400">
              <a:noFill/>
            </a:ln>
          </c:spPr>
          <c:invertIfNegative val="0"/>
          <c:dLbls>
            <c:dLbl>
              <c:idx val="0"/>
              <c:layout>
                <c:manualLayout>
                  <c:x val="0"/>
                  <c:y val="-2.7777777777777693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it-I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43A-4325-BB28-7E72A3CB9478}"/>
                </c:ext>
              </c:extLst>
            </c:dLbl>
            <c:dLbl>
              <c:idx val="8"/>
              <c:layout>
                <c:manualLayout>
                  <c:x val="0"/>
                  <c:y val="-4.1666666666666498E-2"/>
                </c:manualLayout>
              </c:layout>
              <c:spPr>
                <a:noFill/>
                <a:ln w="25400">
                  <a:noFill/>
                </a:ln>
              </c:spPr>
              <c:txPr>
                <a:bodyPr/>
                <a:lstStyle/>
                <a:p>
                  <a:pPr>
                    <a:defRPr sz="900" b="0" i="0" u="none" strike="noStrike" baseline="0">
                      <a:solidFill>
                        <a:srgbClr val="333333"/>
                      </a:solidFill>
                      <a:latin typeface="Calibri"/>
                      <a:ea typeface="Calibri"/>
                      <a:cs typeface="Calibri"/>
                    </a:defRPr>
                  </a:pPr>
                  <a:endParaRPr lang="it-I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3A-4325-BB28-7E72A3CB9478}"/>
                </c:ext>
              </c:extLst>
            </c:dLbl>
            <c:spPr>
              <a:noFill/>
              <a:ln w="25400">
                <a:noFill/>
              </a:ln>
            </c:spPr>
            <c:txPr>
              <a:bodyPr wrap="square" lIns="38100" tIns="19050" rIns="38100" bIns="19050" anchor="ctr">
                <a:spAutoFit/>
              </a:bodyPr>
              <a:lstStyle/>
              <a:p>
                <a:pPr>
                  <a:defRPr sz="900" b="0" i="0" u="none" strike="noStrike" baseline="0">
                    <a:solidFill>
                      <a:srgbClr val="333333"/>
                    </a:solidFill>
                    <a:latin typeface="Calibri"/>
                    <a:ea typeface="Calibri"/>
                    <a:cs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spPr>
              <a:ln>
                <a:prstDash val="dash"/>
              </a:ln>
            </c:spPr>
            <c:trendlineType val="linear"/>
            <c:dispRSqr val="0"/>
            <c:dispEq val="0"/>
          </c:trendline>
          <c:cat>
            <c:numRef>
              <c:f>'Foglio1 (2)'!$C$1:$G$1</c:f>
              <c:numCache>
                <c:formatCode>General</c:formatCode>
                <c:ptCount val="5"/>
                <c:pt idx="0">
                  <c:v>2020</c:v>
                </c:pt>
                <c:pt idx="1">
                  <c:v>2021</c:v>
                </c:pt>
                <c:pt idx="2">
                  <c:v>2022</c:v>
                </c:pt>
                <c:pt idx="3">
                  <c:v>2023</c:v>
                </c:pt>
                <c:pt idx="4">
                  <c:v>2024</c:v>
                </c:pt>
              </c:numCache>
            </c:numRef>
          </c:cat>
          <c:val>
            <c:numRef>
              <c:f>'Foglio1 (2)'!$C$16:$G$16</c:f>
              <c:numCache>
                <c:formatCode>#,##0</c:formatCode>
                <c:ptCount val="5"/>
                <c:pt idx="0">
                  <c:v>33</c:v>
                </c:pt>
                <c:pt idx="1">
                  <c:v>27</c:v>
                </c:pt>
                <c:pt idx="2">
                  <c:v>27</c:v>
                </c:pt>
                <c:pt idx="3">
                  <c:v>27</c:v>
                </c:pt>
                <c:pt idx="4">
                  <c:v>26</c:v>
                </c:pt>
              </c:numCache>
            </c:numRef>
          </c:val>
          <c:extLst>
            <c:ext xmlns:c16="http://schemas.microsoft.com/office/drawing/2014/chart" uri="{C3380CC4-5D6E-409C-BE32-E72D297353CC}">
              <c16:uniqueId val="{00000002-D43A-4325-BB28-7E72A3CB9478}"/>
            </c:ext>
          </c:extLst>
        </c:ser>
        <c:dLbls>
          <c:showLegendKey val="0"/>
          <c:showVal val="0"/>
          <c:showCatName val="0"/>
          <c:showSerName val="0"/>
          <c:showPercent val="0"/>
          <c:showBubbleSize val="0"/>
        </c:dLbls>
        <c:gapWidth val="219"/>
        <c:overlap val="-27"/>
        <c:axId val="687221072"/>
        <c:axId val="1"/>
      </c:barChart>
      <c:catAx>
        <c:axId val="68722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it-IT"/>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0" vert="horz"/>
          <a:lstStyle/>
          <a:p>
            <a:pPr>
              <a:defRPr sz="900" b="0" i="0" u="none" strike="noStrike" baseline="0">
                <a:solidFill>
                  <a:srgbClr val="333333"/>
                </a:solidFill>
                <a:latin typeface="Calibri"/>
                <a:ea typeface="Calibri"/>
                <a:cs typeface="Calibri"/>
              </a:defRPr>
            </a:pPr>
            <a:endParaRPr lang="it-IT"/>
          </a:p>
        </c:txPr>
        <c:crossAx val="687221072"/>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it-IT"/>
    </a:p>
  </c:txPr>
  <c:externalData r:id="rId1">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'Conto economico'!$A$14:$A$18</cx:f>
        <cx:lvl ptCount="5">
          <cx:pt idx="0">Valore
 della produzione</cx:pt>
          <cx:pt idx="1">Costi 
della produzione</cx:pt>
          <cx:pt idx="2">Proventi ed 
oneri finanziari</cx:pt>
          <cx:pt idx="3">Imposte sul 
reddito di esercizio</cx:pt>
          <cx:pt idx="4">Risultato 
di esercizio</cx:pt>
        </cx:lvl>
      </cx:strDim>
      <cx:numDim type="val">
        <cx:f>'Conto economico'!$B$14:$B$18</cx:f>
        <cx:lvl ptCount="5" formatCode="#.##0;\-#.##0;\ \-">
          <cx:pt idx="0">2579951</cx:pt>
          <cx:pt idx="1">-2544764</cx:pt>
          <cx:pt idx="2">3943</cx:pt>
          <cx:pt idx="3">-17093</cx:pt>
          <cx:pt idx="4">-22037</cx:pt>
        </cx:lvl>
      </cx:numDim>
    </cx:data>
  </cx:chartData>
  <cx:chart>
    <cx:plotArea>
      <cx:plotAreaRegion>
        <cx:series layoutId="waterfall" uniqueId="{81DCC22E-D0F2-4D05-A15C-771012A38C20}">
          <cx:dataPt idx="4">
            <cx:spPr>
              <a:solidFill>
                <a:srgbClr val="196B24">
                  <a:lumMod val="60000"/>
                  <a:lumOff val="40000"/>
                </a:srgbClr>
              </a:solidFill>
            </cx:spPr>
          </cx:dataPt>
          <cx:dataLabels pos="outEnd">
            <cx:visibility seriesName="0" categoryName="0" value="1"/>
            <cx:separator>, </cx:separator>
            <cx:dataLabelHidden idx="4"/>
          </cx:dataLabels>
          <cx:dataId val="0"/>
          <cx:layoutPr>
            <cx:subtotals/>
          </cx:layoutPr>
        </cx:series>
      </cx:plotAreaRegion>
      <cx:axis id="0">
        <cx:catScaling gapWidth="0.5"/>
        <cx:tickLabels/>
      </cx:axis>
      <cx:axis id="1">
        <cx:valScaling/>
        <cx:majorGridlines/>
        <cx:tickLabels/>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'Stato patrimoniale'!$A$16:$A$23</cx:f>
        <cx:lvl ptCount="8">
          <cx:pt idx="0">Immobilizzazioni</cx:pt>
          <cx:pt idx="1">Attivo Circolante</cx:pt>
          <cx:pt idx="2">Ratei e risconti</cx:pt>
          <cx:pt idx="3">Patrimonio netto 
(senza risultato d'es.)</cx:pt>
          <cx:pt idx="4">Fondi per 
rischi ed oneri</cx:pt>
          <cx:pt idx="5">TFR</cx:pt>
          <cx:pt idx="6">Debiti </cx:pt>
          <cx:pt idx="7">Risultato 
di esercizio </cx:pt>
        </cx:lvl>
      </cx:strDim>
      <cx:numDim type="val">
        <cx:f>'Stato patrimoniale'!$B$16:$B$23</cx:f>
        <cx:lvl ptCount="8" formatCode="#.##0;\-#.##0;\ \-">
          <cx:pt idx="0">619383.35999999987</cx:pt>
          <cx:pt idx="1">1264841</cx:pt>
          <cx:pt idx="2">56667</cx:pt>
          <cx:pt idx="3">-160284</cx:pt>
          <cx:pt idx="4">-8814</cx:pt>
          <cx:pt idx="5">-452759</cx:pt>
          <cx:pt idx="6">-1297001</cx:pt>
          <cx:pt idx="7">-22033.35999999987</cx:pt>
        </cx:lvl>
      </cx:numDim>
    </cx:data>
  </cx:chartData>
  <cx:chart>
    <cx:plotArea>
      <cx:plotAreaRegion>
        <cx:series layoutId="waterfall" uniqueId="{9F601CF8-7176-4E42-8E6B-20D6202971EF}">
          <cx:dataLabels>
            <cx:visibility seriesName="0" categoryName="0" value="1"/>
            <cx:dataLabelHidden idx="7"/>
          </cx:dataLabels>
          <cx:dataId val="0"/>
          <cx:layoutPr>
            <cx:subtotals/>
          </cx:layoutPr>
        </cx:series>
      </cx:plotAreaRegion>
      <cx:axis id="0">
        <cx:catScaling gapWidth="0.5"/>
        <cx:tickLabels/>
      </cx:axis>
      <cx:axis id="1">
        <cx:valScaling/>
        <cx:majorGridlines/>
        <cx:tickLabels/>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'Cash Flow'!$A$36:$A$41</cx:f>
        <cx:lvl ptCount="6">
          <cx:pt idx="0">Disponibilità
 liquide iniziali</cx:pt>
          <cx:pt idx="1">Autofinanziamento </cx:pt>
          <cx:pt idx="2">Variazione CCN</cx:pt>
          <cx:pt idx="3">Attività di
 investimento </cx:pt>
          <cx:pt idx="4">Attività di 
finanziamento </cx:pt>
          <cx:pt idx="5">Disponibilità 
liquide finali </cx:pt>
        </cx:lvl>
      </cx:strDim>
      <cx:numDim type="val">
        <cx:f>'Cash Flow'!$B$36:$B$41</cx:f>
        <cx:lvl ptCount="6" formatCode="#.##0;\-#.##0;\ \-">
          <cx:pt idx="0">118551</cx:pt>
          <cx:pt idx="1">163257.12999999983</cx:pt>
          <cx:pt idx="2">-181454.82999999996</cx:pt>
          <cx:pt idx="3">-53693.019999999902</cx:pt>
          <cx:pt idx="4">-756.37000000005821</cx:pt>
          <cx:pt idx="5">45903.909999999909</cx:pt>
        </cx:lvl>
      </cx:numDim>
    </cx:data>
  </cx:chartData>
  <cx:chart>
    <cx:plotArea>
      <cx:plotAreaRegion>
        <cx:series layoutId="waterfall" uniqueId="{3F5536F9-960F-4ABF-B999-A8568F9EDAB6}">
          <cx:dataLabels pos="outEnd">
            <cx:visibility seriesName="0" categoryName="0" value="1"/>
          </cx:dataLabels>
          <cx:dataId val="0"/>
          <cx:layoutPr>
            <cx:subtotals/>
          </cx:layoutPr>
        </cx:series>
      </cx:plotAreaRegion>
      <cx:axis id="0">
        <cx:catScaling gapWidth="0.5"/>
        <cx:tickLabels/>
      </cx:axis>
      <cx:axis id="1">
        <cx:valScaling/>
        <cx:majorGridlines/>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612B7B-ABCD-6C1E-6C93-EE7AEDB8779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33601D9-C98D-6B86-9DAD-3779D5CB4C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E708320-EBBE-E3B6-EB11-8F29AE76E077}"/>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5" name="Segnaposto piè di pagina 4">
            <a:extLst>
              <a:ext uri="{FF2B5EF4-FFF2-40B4-BE49-F238E27FC236}">
                <a16:creationId xmlns:a16="http://schemas.microsoft.com/office/drawing/2014/main" id="{FF815083-254E-63C3-ECD1-37D38859290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2E7B6B-E3D3-67EB-36E5-D04854DD34A3}"/>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333798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D7EC9F-8A7B-8A24-87EC-EF411601C33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B07A336-72B1-FEE5-5153-DBC70DD7D83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ABF704-242B-CC66-AA2F-1208BEFB60E7}"/>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5" name="Segnaposto piè di pagina 4">
            <a:extLst>
              <a:ext uri="{FF2B5EF4-FFF2-40B4-BE49-F238E27FC236}">
                <a16:creationId xmlns:a16="http://schemas.microsoft.com/office/drawing/2014/main" id="{1D37A8BB-1317-67A7-290E-FADF8CCA4C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28CD43-50C9-31F2-04BE-648E3F0D6323}"/>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287187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A67A5DF-D304-7DED-69FC-8BAEE6B87F2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C914989-C685-8487-9232-9B6BB559DE9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5BBDC60-2171-7332-2F2C-F0EA209AF4DB}"/>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5" name="Segnaposto piè di pagina 4">
            <a:extLst>
              <a:ext uri="{FF2B5EF4-FFF2-40B4-BE49-F238E27FC236}">
                <a16:creationId xmlns:a16="http://schemas.microsoft.com/office/drawing/2014/main" id="{6042760A-5CD1-3EE9-1920-D53378DCDBF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D6519A-4F1F-371E-73B9-F018450F940E}"/>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245557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D0D2C-0AEC-D036-4C8C-9FF1FDFC083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94E5850-2CE4-6821-6E78-AA757416DC7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9280420-5323-5F3E-DD04-2026AA9FA29F}"/>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5" name="Segnaposto piè di pagina 4">
            <a:extLst>
              <a:ext uri="{FF2B5EF4-FFF2-40B4-BE49-F238E27FC236}">
                <a16:creationId xmlns:a16="http://schemas.microsoft.com/office/drawing/2014/main" id="{26A4C6FC-3EB7-2DC5-DB7F-6ACD03526F7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ED7E12A-93BF-5C5D-CC07-CE8F35063105}"/>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381191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E7A20B-6507-0C21-D4DC-ABEA8C98455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C06F5CC-DADE-061F-DB54-B1F714DDAC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BFE610A-9285-E13C-D817-6B5ECD9F1BC4}"/>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5" name="Segnaposto piè di pagina 4">
            <a:extLst>
              <a:ext uri="{FF2B5EF4-FFF2-40B4-BE49-F238E27FC236}">
                <a16:creationId xmlns:a16="http://schemas.microsoft.com/office/drawing/2014/main" id="{F5C4FDD4-C362-1B00-976B-60C8B5C30D7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D98661-2349-E428-053A-5DBA22954294}"/>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296436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C59D6-F4AD-F23C-DEFC-FB619D8F5F7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99139B6-FBFE-EF59-AC83-331D960D8E9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D673DAA-2EF6-E178-5136-D490D0361FD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FA74491-6D1D-EA5B-0E4A-9DF19E68C59D}"/>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6" name="Segnaposto piè di pagina 5">
            <a:extLst>
              <a:ext uri="{FF2B5EF4-FFF2-40B4-BE49-F238E27FC236}">
                <a16:creationId xmlns:a16="http://schemas.microsoft.com/office/drawing/2014/main" id="{D1A0FEC5-F665-2150-F640-264DD8F6A15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675A318-F7A4-A0D1-7517-2096F80FCD9C}"/>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120734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AF4425-C3D3-1EB6-9E7A-2C4DB423948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3E23465-DD25-8C65-E4A4-76FEBB4640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45067AB-C5CE-0C21-B583-F50127A80F0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BE4FF94-6D06-18AC-C0E0-A4C1E19A99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4CF26E4-9207-B63C-2C75-C48DFDFC00F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4DA780C-A1A4-A43F-533F-E9784F91D867}"/>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8" name="Segnaposto piè di pagina 7">
            <a:extLst>
              <a:ext uri="{FF2B5EF4-FFF2-40B4-BE49-F238E27FC236}">
                <a16:creationId xmlns:a16="http://schemas.microsoft.com/office/drawing/2014/main" id="{B8224B50-3327-5D81-88E9-3F04545F2D1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72A10A0-C43D-6BFD-1413-DCE224BC05BC}"/>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119907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1EF1E6-6963-A841-3054-386FCC1B1F7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7B52967-CCCB-58D5-89E4-5666F838E511}"/>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4" name="Segnaposto piè di pagina 3">
            <a:extLst>
              <a:ext uri="{FF2B5EF4-FFF2-40B4-BE49-F238E27FC236}">
                <a16:creationId xmlns:a16="http://schemas.microsoft.com/office/drawing/2014/main" id="{79ED5717-D9F2-D526-7002-4A3532C0922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BBC464D-4301-32EE-D409-72B497CC0B68}"/>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103026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62141B3-E66D-AC8B-67E0-3D6CE9464395}"/>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3" name="Segnaposto piè di pagina 2">
            <a:extLst>
              <a:ext uri="{FF2B5EF4-FFF2-40B4-BE49-F238E27FC236}">
                <a16:creationId xmlns:a16="http://schemas.microsoft.com/office/drawing/2014/main" id="{E9E5556A-E268-ACA3-8682-34031331C16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B31F266-D314-E1EF-BEF2-19AF630454E6}"/>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224689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257BDC-EC89-DA13-DF36-654E09D0D76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9A92545-3C89-0A08-1973-DCB0EE233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EAA8F3E-0521-40BA-CE38-4F723FA83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55C721E-9605-D3A1-DFE8-58D9024AE3D5}"/>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6" name="Segnaposto piè di pagina 5">
            <a:extLst>
              <a:ext uri="{FF2B5EF4-FFF2-40B4-BE49-F238E27FC236}">
                <a16:creationId xmlns:a16="http://schemas.microsoft.com/office/drawing/2014/main" id="{B0B41CE1-A0E5-18DB-A370-B4A9454C8E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11C1DCA-89F2-CA2B-D720-D4EA6F8FAB0B}"/>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190147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7CA8F0-7EF7-2010-B81F-AC03E806E09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624D490-9192-74DF-3498-E4729A306C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32C2A62-DFE3-ABAF-6E57-020411573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CCAC18A-2781-7A27-8A19-8290AE8B609D}"/>
              </a:ext>
            </a:extLst>
          </p:cNvPr>
          <p:cNvSpPr>
            <a:spLocks noGrp="1"/>
          </p:cNvSpPr>
          <p:nvPr>
            <p:ph type="dt" sz="half" idx="10"/>
          </p:nvPr>
        </p:nvSpPr>
        <p:spPr/>
        <p:txBody>
          <a:bodyPr/>
          <a:lstStyle/>
          <a:p>
            <a:fld id="{C333699C-1D14-4EC6-8C29-76B64B86C63C}" type="datetimeFigureOut">
              <a:rPr lang="it-IT" smtClean="0"/>
              <a:t>23/04/2025</a:t>
            </a:fld>
            <a:endParaRPr lang="it-IT"/>
          </a:p>
        </p:txBody>
      </p:sp>
      <p:sp>
        <p:nvSpPr>
          <p:cNvPr id="6" name="Segnaposto piè di pagina 5">
            <a:extLst>
              <a:ext uri="{FF2B5EF4-FFF2-40B4-BE49-F238E27FC236}">
                <a16:creationId xmlns:a16="http://schemas.microsoft.com/office/drawing/2014/main" id="{92332A53-B195-A762-71AA-5879923269D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2F9E24A-8C94-154B-E2ED-611874E33D1A}"/>
              </a:ext>
            </a:extLst>
          </p:cNvPr>
          <p:cNvSpPr>
            <a:spLocks noGrp="1"/>
          </p:cNvSpPr>
          <p:nvPr>
            <p:ph type="sldNum" sz="quarter" idx="12"/>
          </p:nvPr>
        </p:nvSpPr>
        <p:spPr/>
        <p:txBody>
          <a:bodyPr/>
          <a:lstStyle/>
          <a:p>
            <a:fld id="{B0265EB6-2AD0-4E30-B1DB-CD18FE3F68F7}" type="slidenum">
              <a:rPr lang="it-IT" smtClean="0"/>
              <a:t>‹N›</a:t>
            </a:fld>
            <a:endParaRPr lang="it-IT"/>
          </a:p>
        </p:txBody>
      </p:sp>
    </p:spTree>
    <p:extLst>
      <p:ext uri="{BB962C8B-B14F-4D97-AF65-F5344CB8AC3E}">
        <p14:creationId xmlns:p14="http://schemas.microsoft.com/office/powerpoint/2010/main" val="98228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62139C9-957F-AB4E-98C9-B2D0370B58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B127CB2-AEAA-8C47-F3D5-0D08B4439C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9BDF25C-D228-D3EE-50A5-3EA11952A4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333699C-1D14-4EC6-8C29-76B64B86C63C}" type="datetimeFigureOut">
              <a:rPr lang="it-IT" smtClean="0"/>
              <a:t>23/04/2025</a:t>
            </a:fld>
            <a:endParaRPr lang="it-IT"/>
          </a:p>
        </p:txBody>
      </p:sp>
      <p:sp>
        <p:nvSpPr>
          <p:cNvPr id="5" name="Segnaposto piè di pagina 4">
            <a:extLst>
              <a:ext uri="{FF2B5EF4-FFF2-40B4-BE49-F238E27FC236}">
                <a16:creationId xmlns:a16="http://schemas.microsoft.com/office/drawing/2014/main" id="{902DA879-027B-9449-B768-82C2F356D3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725B049F-72B9-5119-F3F4-C7C324BDF1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265EB6-2AD0-4E30-B1DB-CD18FE3F68F7}" type="slidenum">
              <a:rPr lang="it-IT" smtClean="0"/>
              <a:t>‹N›</a:t>
            </a:fld>
            <a:endParaRPr lang="it-IT"/>
          </a:p>
        </p:txBody>
      </p:sp>
    </p:spTree>
    <p:extLst>
      <p:ext uri="{BB962C8B-B14F-4D97-AF65-F5344CB8AC3E}">
        <p14:creationId xmlns:p14="http://schemas.microsoft.com/office/powerpoint/2010/main" val="2423062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4.png"/><Relationship Id="rId4" Type="http://schemas.microsoft.com/office/2014/relationships/chartEx" Target="../charts/chartEx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14/relationships/chartEx" Target="../charts/chartEx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14/relationships/chartEx" Target="../charts/chartEx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rosso&#10;&#10;Il contenuto generato dall'IA potrebbe non essere corretto.">
            <a:extLst>
              <a:ext uri="{FF2B5EF4-FFF2-40B4-BE49-F238E27FC236}">
                <a16:creationId xmlns:a16="http://schemas.microsoft.com/office/drawing/2014/main" id="{9F00F387-85DC-F4EE-5BF2-4A9D13A934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CasellaDiTesto 5">
            <a:extLst>
              <a:ext uri="{FF2B5EF4-FFF2-40B4-BE49-F238E27FC236}">
                <a16:creationId xmlns:a16="http://schemas.microsoft.com/office/drawing/2014/main" id="{8EBF9293-1323-1287-2188-E49F36F86766}"/>
              </a:ext>
            </a:extLst>
          </p:cNvPr>
          <p:cNvSpPr txBox="1"/>
          <p:nvPr/>
        </p:nvSpPr>
        <p:spPr>
          <a:xfrm>
            <a:off x="4945711" y="5677852"/>
            <a:ext cx="7746953" cy="1015663"/>
          </a:xfrm>
          <a:prstGeom prst="rect">
            <a:avLst/>
          </a:prstGeom>
          <a:no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4000" dirty="0">
                <a:solidFill>
                  <a:schemeClr val="bg1"/>
                </a:solidFill>
                <a:latin typeface="Optima Std Bold" panose="020B0702050508020304" pitchFamily="34" charset="0"/>
              </a:rPr>
              <a:t>BILANCIO di Esercizio</a:t>
            </a:r>
            <a:r>
              <a:rPr lang="it-IT" sz="6000" dirty="0">
                <a:solidFill>
                  <a:schemeClr val="bg1"/>
                </a:solidFill>
                <a:latin typeface="Optima Std Bold" panose="020B0702050508020304" pitchFamily="34" charset="0"/>
              </a:rPr>
              <a:t>2024</a:t>
            </a:r>
          </a:p>
        </p:txBody>
      </p:sp>
      <p:pic>
        <p:nvPicPr>
          <p:cNvPr id="6" name="Immagine 5" descr="Immagine che contiene Carattere, testo, Elementi grafici, logo&#10;&#10;Il contenuto generato dall'IA potrebbe non essere corretto.">
            <a:extLst>
              <a:ext uri="{FF2B5EF4-FFF2-40B4-BE49-F238E27FC236}">
                <a16:creationId xmlns:a16="http://schemas.microsoft.com/office/drawing/2014/main" id="{F4FCF669-4F00-35E1-9D93-D51282A04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6755" y="4239274"/>
            <a:ext cx="3087630" cy="1420371"/>
          </a:xfrm>
          <a:prstGeom prst="rect">
            <a:avLst/>
          </a:prstGeom>
        </p:spPr>
      </p:pic>
      <p:sp>
        <p:nvSpPr>
          <p:cNvPr id="11" name="CasellaDiTesto 5">
            <a:extLst>
              <a:ext uri="{FF2B5EF4-FFF2-40B4-BE49-F238E27FC236}">
                <a16:creationId xmlns:a16="http://schemas.microsoft.com/office/drawing/2014/main" id="{44D80685-3CF6-5026-FA2B-97D0719EF365}"/>
              </a:ext>
            </a:extLst>
          </p:cNvPr>
          <p:cNvSpPr txBox="1"/>
          <p:nvPr/>
        </p:nvSpPr>
        <p:spPr>
          <a:xfrm>
            <a:off x="229732" y="479139"/>
            <a:ext cx="5305633" cy="584775"/>
          </a:xfrm>
          <a:prstGeom prst="rect">
            <a:avLst/>
          </a:prstGeom>
          <a:no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1600" b="1" dirty="0">
                <a:solidFill>
                  <a:schemeClr val="bg1"/>
                </a:solidFill>
                <a:latin typeface="Optima" pitchFamily="2" charset="0"/>
              </a:rPr>
              <a:t>«La forza del team è in ogni singolo componente»</a:t>
            </a:r>
          </a:p>
          <a:p>
            <a:r>
              <a:rPr lang="it-IT" sz="1600" dirty="0">
                <a:solidFill>
                  <a:schemeClr val="bg1"/>
                </a:solidFill>
                <a:latin typeface="Optima" pitchFamily="2" charset="0"/>
              </a:rPr>
              <a:t>  Phil Jackson</a:t>
            </a:r>
          </a:p>
        </p:txBody>
      </p:sp>
    </p:spTree>
    <p:extLst>
      <p:ext uri="{BB962C8B-B14F-4D97-AF65-F5344CB8AC3E}">
        <p14:creationId xmlns:p14="http://schemas.microsoft.com/office/powerpoint/2010/main" val="2237604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Immagine che contiene rosso&#10;&#10;Il contenuto generato dall'IA potrebbe non essere corretto.">
            <a:extLst>
              <a:ext uri="{FF2B5EF4-FFF2-40B4-BE49-F238E27FC236}">
                <a16:creationId xmlns:a16="http://schemas.microsoft.com/office/drawing/2014/main" id="{582D01BA-E47E-88FD-704D-69115F394C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CasellaDiTesto 5">
            <a:extLst>
              <a:ext uri="{FF2B5EF4-FFF2-40B4-BE49-F238E27FC236}">
                <a16:creationId xmlns:a16="http://schemas.microsoft.com/office/drawing/2014/main" id="{8EBF9293-1323-1287-2188-E49F36F86766}"/>
              </a:ext>
            </a:extLst>
          </p:cNvPr>
          <p:cNvSpPr txBox="1"/>
          <p:nvPr/>
        </p:nvSpPr>
        <p:spPr>
          <a:xfrm>
            <a:off x="6662900" y="5965539"/>
            <a:ext cx="5305633" cy="707886"/>
          </a:xfrm>
          <a:prstGeom prst="rect">
            <a:avLst/>
          </a:prstGeom>
          <a:no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4000" dirty="0">
                <a:solidFill>
                  <a:schemeClr val="bg1"/>
                </a:solidFill>
                <a:latin typeface="Optima Std Bold" panose="020B0702050508020304" pitchFamily="34" charset="0"/>
              </a:rPr>
              <a:t>Grazie dell’attenzione</a:t>
            </a:r>
            <a:endParaRPr lang="it-IT" sz="6000" dirty="0">
              <a:solidFill>
                <a:schemeClr val="bg1"/>
              </a:solidFill>
              <a:latin typeface="Optima Std Bold" panose="020B0702050508020304" pitchFamily="34" charset="0"/>
            </a:endParaRPr>
          </a:p>
        </p:txBody>
      </p:sp>
      <p:pic>
        <p:nvPicPr>
          <p:cNvPr id="6" name="Immagine 5" descr="Immagine che contiene Carattere, Elementi grafici, logo, grafica&#10;&#10;Il contenuto generato dall'IA potrebbe non essere corretto.">
            <a:extLst>
              <a:ext uri="{FF2B5EF4-FFF2-40B4-BE49-F238E27FC236}">
                <a16:creationId xmlns:a16="http://schemas.microsoft.com/office/drawing/2014/main" id="{35934BE2-7B2B-D30F-4F2B-E9247B22E9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7078" y="4275461"/>
            <a:ext cx="3518702" cy="1625970"/>
          </a:xfrm>
          <a:prstGeom prst="rect">
            <a:avLst/>
          </a:prstGeom>
        </p:spPr>
      </p:pic>
    </p:spTree>
    <p:extLst>
      <p:ext uri="{BB962C8B-B14F-4D97-AF65-F5344CB8AC3E}">
        <p14:creationId xmlns:p14="http://schemas.microsoft.com/office/powerpoint/2010/main" val="1441570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A3CE643E-8105-B656-58CB-AD978ADAC9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6304E5C3-1206-A2FE-8590-15891AD1FD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sp>
        <p:nvSpPr>
          <p:cNvPr id="2" name="object 3">
            <a:extLst>
              <a:ext uri="{FF2B5EF4-FFF2-40B4-BE49-F238E27FC236}">
                <a16:creationId xmlns:a16="http://schemas.microsoft.com/office/drawing/2014/main" id="{34146EF7-A5A6-4F29-180C-9C0ADF92B860}"/>
              </a:ext>
            </a:extLst>
          </p:cNvPr>
          <p:cNvSpPr txBox="1"/>
          <p:nvPr/>
        </p:nvSpPr>
        <p:spPr>
          <a:xfrm>
            <a:off x="3465021" y="278428"/>
            <a:ext cx="5261956" cy="1661993"/>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Highlight</a:t>
            </a:r>
          </a:p>
          <a:p>
            <a:pPr marL="12700" algn="ctr"/>
            <a:r>
              <a:rPr lang="it-IT" sz="5400" dirty="0">
                <a:solidFill>
                  <a:schemeClr val="bg1"/>
                </a:solidFill>
                <a:latin typeface="Optima Bold" pitchFamily="2" charset="0"/>
              </a:rPr>
              <a:t> </a:t>
            </a:r>
            <a:r>
              <a:rPr lang="it-IT" sz="5400" dirty="0">
                <a:solidFill>
                  <a:srgbClr val="FF0000"/>
                </a:solidFill>
                <a:latin typeface="Optima Bold" pitchFamily="2" charset="0"/>
              </a:rPr>
              <a:t>2024</a:t>
            </a:r>
            <a:endParaRPr lang="it-IT" sz="5400" dirty="0">
              <a:solidFill>
                <a:srgbClr val="FF0000"/>
              </a:solidFill>
              <a:latin typeface="Tahoma"/>
              <a:cs typeface="Tahoma"/>
            </a:endParaRPr>
          </a:p>
        </p:txBody>
      </p:sp>
      <p:sp>
        <p:nvSpPr>
          <p:cNvPr id="5" name="CasellaDiTesto 4">
            <a:extLst>
              <a:ext uri="{FF2B5EF4-FFF2-40B4-BE49-F238E27FC236}">
                <a16:creationId xmlns:a16="http://schemas.microsoft.com/office/drawing/2014/main" id="{FC1833E6-8D6B-21F7-6C1F-C8F41CD9FF9C}"/>
              </a:ext>
            </a:extLst>
          </p:cNvPr>
          <p:cNvSpPr txBox="1"/>
          <p:nvPr/>
        </p:nvSpPr>
        <p:spPr>
          <a:xfrm>
            <a:off x="135801" y="2167508"/>
            <a:ext cx="11920397" cy="4706288"/>
          </a:xfrm>
          <a:prstGeom prst="rect">
            <a:avLst/>
          </a:prstGeom>
          <a:noFill/>
        </p:spPr>
        <p:txBody>
          <a:bodyPr wrap="square">
            <a:spAutoFit/>
          </a:bodyPr>
          <a:lstStyle/>
          <a:p>
            <a:pPr marL="556260" indent="-285750" algn="just">
              <a:lnSpc>
                <a:spcPct val="107000"/>
              </a:lnSpc>
              <a:spcAft>
                <a:spcPts val="800"/>
              </a:spcAft>
              <a:buFont typeface="Wingdings" panose="05000000000000000000" pitchFamily="2" charset="2"/>
              <a:buChar char="Ø"/>
            </a:pPr>
            <a:r>
              <a:rPr lang="it-IT" sz="2000" b="1" kern="100" dirty="0">
                <a:effectLst/>
                <a:ea typeface="Calibri" panose="020F0502020204030204" pitchFamily="34" charset="0"/>
                <a:cs typeface="Times New Roman" panose="02020603050405020304" pitchFamily="18" charset="0"/>
              </a:rPr>
              <a:t>Servizi Cimiteriali: </a:t>
            </a:r>
            <a:r>
              <a:rPr lang="it-IT" sz="2000" kern="100" dirty="0">
                <a:effectLst/>
                <a:ea typeface="Calibri" panose="020F0502020204030204" pitchFamily="34" charset="0"/>
                <a:cs typeface="Times New Roman" panose="02020603050405020304" pitchFamily="18" charset="0"/>
              </a:rPr>
              <a:t>nel mese di marzo 2024 il Consiglio Comunale ha deliberato </a:t>
            </a:r>
            <a:r>
              <a:rPr lang="it-IT" sz="2000" b="1" kern="100" dirty="0">
                <a:effectLst/>
                <a:ea typeface="Calibri" panose="020F0502020204030204" pitchFamily="34" charset="0"/>
                <a:cs typeface="Times New Roman" panose="02020603050405020304" pitchFamily="18" charset="0"/>
              </a:rPr>
              <a:t>l’affidamento in house providing </a:t>
            </a:r>
            <a:r>
              <a:rPr lang="it-IT" sz="2000" kern="100" dirty="0">
                <a:effectLst/>
                <a:ea typeface="Calibri" panose="020F0502020204030204" pitchFamily="34" charset="0"/>
                <a:cs typeface="Times New Roman" panose="02020603050405020304" pitchFamily="18" charset="0"/>
              </a:rPr>
              <a:t>della gestione dei Servizi Cimiteriali per la durata di anni cinque prevedendo, altresì, l’approvazione con successivo atto di Giunta del relativo Contratto di Servizio. In data 24 luglio 2024 la Giunta Comunale ha approvato lo schema di contratto che è stato sottoscritto successivamente in data 1° ottobre 2024. Le attività hanno avuto inizio il 1° aprile 2025.</a:t>
            </a:r>
          </a:p>
          <a:p>
            <a:pPr marL="556260" indent="-285750" algn="just">
              <a:lnSpc>
                <a:spcPct val="107000"/>
              </a:lnSpc>
              <a:spcAft>
                <a:spcPts val="800"/>
              </a:spcAft>
              <a:buFont typeface="Wingdings" panose="05000000000000000000" pitchFamily="2" charset="2"/>
              <a:buChar char="Ø"/>
            </a:pPr>
            <a:r>
              <a:rPr lang="x-none" sz="2000" b="1" dirty="0">
                <a:effectLst/>
                <a:ea typeface="Times New Roman" panose="02020603050405020304" pitchFamily="18" charset="0"/>
                <a:cs typeface="Calibri" panose="020F0502020204030204" pitchFamily="34" charset="0"/>
              </a:rPr>
              <a:t>Tributi</a:t>
            </a:r>
            <a:r>
              <a:rPr lang="x-none" sz="2000" dirty="0">
                <a:effectLst/>
                <a:ea typeface="Times New Roman" panose="02020603050405020304" pitchFamily="18" charset="0"/>
                <a:cs typeface="Calibri" panose="020F0502020204030204" pitchFamily="34" charset="0"/>
              </a:rPr>
              <a:t> </a:t>
            </a:r>
            <a:r>
              <a:rPr lang="it-IT" sz="2000" b="1" dirty="0">
                <a:effectLst/>
                <a:ea typeface="Times New Roman" panose="02020603050405020304" pitchFamily="18" charset="0"/>
                <a:cs typeface="Calibri" panose="020F0502020204030204" pitchFamily="34" charset="0"/>
              </a:rPr>
              <a:t>ed Entrate Locali: </a:t>
            </a:r>
            <a:r>
              <a:rPr lang="it-IT" sz="2000" kern="100" dirty="0">
                <a:effectLst/>
                <a:ea typeface="Times New Roman" panose="02020603050405020304" pitchFamily="18" charset="0"/>
                <a:cs typeface="Times New Roman" panose="02020603050405020304" pitchFamily="18" charset="0"/>
              </a:rPr>
              <a:t>n</a:t>
            </a:r>
            <a:r>
              <a:rPr lang="it-IT" sz="2000" kern="100" dirty="0">
                <a:ea typeface="Calibri" panose="020F0502020204030204" pitchFamily="34" charset="0"/>
                <a:cs typeface="Times New Roman" panose="02020603050405020304" pitchFamily="18" charset="0"/>
              </a:rPr>
              <a:t>el mese di giugno 2024 </a:t>
            </a:r>
            <a:r>
              <a:rPr lang="it-IT" sz="2000" b="1" kern="100" dirty="0">
                <a:ea typeface="Calibri" panose="020F0502020204030204" pitchFamily="34" charset="0"/>
                <a:cs typeface="Times New Roman" panose="02020603050405020304" pitchFamily="18" charset="0"/>
              </a:rPr>
              <a:t>il Comune di Salerno ha cessato</a:t>
            </a:r>
            <a:r>
              <a:rPr lang="it-IT" sz="2000" kern="100" dirty="0">
                <a:ea typeface="Calibri" panose="020F0502020204030204" pitchFamily="34" charset="0"/>
                <a:cs typeface="Times New Roman" panose="02020603050405020304" pitchFamily="18" charset="0"/>
              </a:rPr>
              <a:t>, </a:t>
            </a:r>
            <a:r>
              <a:rPr lang="it-IT" sz="2000" kern="0" dirty="0">
                <a:ea typeface="Times New Roman" panose="02020603050405020304" pitchFamily="18" charset="0"/>
                <a:cs typeface="Calibri" panose="020F0502020204030204" pitchFamily="34" charset="0"/>
              </a:rPr>
              <a:t>anticipatamente rispetto alla scadenza effettiva del contratto prevista per il 31 dicembre 2025, </a:t>
            </a:r>
            <a:r>
              <a:rPr lang="it-IT" sz="2000" kern="100" dirty="0">
                <a:ea typeface="Calibri" panose="020F0502020204030204" pitchFamily="34" charset="0"/>
                <a:cs typeface="Times New Roman" panose="02020603050405020304" pitchFamily="18" charset="0"/>
              </a:rPr>
              <a:t>la </a:t>
            </a:r>
            <a:r>
              <a:rPr lang="it-IT" sz="2000" b="1" kern="100" dirty="0">
                <a:ea typeface="Calibri" panose="020F0502020204030204" pitchFamily="34" charset="0"/>
                <a:cs typeface="Times New Roman" panose="02020603050405020304" pitchFamily="18" charset="0"/>
              </a:rPr>
              <a:t>commessa </a:t>
            </a:r>
            <a:r>
              <a:rPr lang="it-IT" sz="2000" b="1" kern="0" dirty="0">
                <a:effectLst/>
                <a:ea typeface="Times New Roman" panose="02020603050405020304" pitchFamily="18" charset="0"/>
                <a:cs typeface="Calibri" panose="020F0502020204030204" pitchFamily="34" charset="0"/>
              </a:rPr>
              <a:t>notifica dei verbali di violazione al Codice della Strada</a:t>
            </a:r>
            <a:r>
              <a:rPr lang="it-IT" sz="2000" kern="0" dirty="0">
                <a:effectLst/>
                <a:ea typeface="Times New Roman" panose="02020603050405020304" pitchFamily="18" charset="0"/>
                <a:cs typeface="Calibri" panose="020F0502020204030204" pitchFamily="34" charset="0"/>
              </a:rPr>
              <a:t>.</a:t>
            </a:r>
          </a:p>
          <a:p>
            <a:pPr marL="556260" indent="-285750" algn="just">
              <a:lnSpc>
                <a:spcPct val="107000"/>
              </a:lnSpc>
              <a:spcAft>
                <a:spcPts val="800"/>
              </a:spcAft>
              <a:buFont typeface="Wingdings" panose="05000000000000000000" pitchFamily="2" charset="2"/>
              <a:buChar char="Ø"/>
            </a:pPr>
            <a:r>
              <a:rPr lang="x-none" sz="2000" b="1" kern="0" dirty="0">
                <a:effectLst/>
                <a:ea typeface="Times New Roman" panose="02020603050405020304" pitchFamily="18" charset="0"/>
                <a:cs typeface="Times New Roman" panose="02020603050405020304" pitchFamily="18" charset="0"/>
              </a:rPr>
              <a:t>Verifica Impianti Termici</a:t>
            </a:r>
            <a:r>
              <a:rPr lang="it-IT" sz="2000" b="1" kern="0" dirty="0">
                <a:effectLst/>
                <a:ea typeface="Times New Roman" panose="02020603050405020304" pitchFamily="18" charset="0"/>
                <a:cs typeface="Times New Roman" panose="02020603050405020304" pitchFamily="18" charset="0"/>
              </a:rPr>
              <a:t>: </a:t>
            </a:r>
            <a:r>
              <a:rPr lang="it-IT" sz="2000" kern="0" dirty="0">
                <a:effectLst/>
                <a:ea typeface="Times New Roman" panose="02020603050405020304" pitchFamily="18" charset="0"/>
                <a:cs typeface="Arial" panose="020B0604020202020204" pitchFamily="34" charset="0"/>
              </a:rPr>
              <a:t>nell’anno 2024, a seguito di campagna pubblicitaria e informativa si è provveduto a programmare e realizzare, a partire dal 15/10/2024 e fino a fine anno, </a:t>
            </a:r>
            <a:r>
              <a:rPr lang="it-IT" sz="2000" b="1" kern="0" dirty="0">
                <a:effectLst/>
                <a:ea typeface="Times New Roman" panose="02020603050405020304" pitchFamily="18" charset="0"/>
                <a:cs typeface="Arial" panose="020B0604020202020204" pitchFamily="34" charset="0"/>
              </a:rPr>
              <a:t>2.263 ispezioni di impianti termici, con un incremento rispetto al 2023 del 10%</a:t>
            </a:r>
            <a:r>
              <a:rPr lang="it-IT" sz="2000" kern="0" dirty="0">
                <a:effectLst/>
                <a:ea typeface="Times New Roman" panose="02020603050405020304" pitchFamily="18" charset="0"/>
                <a:cs typeface="Arial" panose="020B0604020202020204" pitchFamily="34" charset="0"/>
              </a:rPr>
              <a:t>.</a:t>
            </a:r>
            <a:endParaRPr lang="it-IT" sz="2000" kern="100" dirty="0">
              <a:effectLst/>
              <a:ea typeface="Calibri" panose="020F0502020204030204" pitchFamily="34" charset="0"/>
              <a:cs typeface="Times New Roman" panose="02020603050405020304" pitchFamily="18" charset="0"/>
            </a:endParaRPr>
          </a:p>
          <a:p>
            <a:pPr marL="556260" indent="-285750" algn="just">
              <a:lnSpc>
                <a:spcPct val="107000"/>
              </a:lnSpc>
              <a:spcAft>
                <a:spcPts val="800"/>
              </a:spcAft>
              <a:buFont typeface="Wingdings" panose="05000000000000000000" pitchFamily="2" charset="2"/>
              <a:buChar char="Ø"/>
            </a:pPr>
            <a:endParaRPr lang="it-IT" sz="2000" kern="100" dirty="0">
              <a:effectLst/>
              <a:ea typeface="Calibri" panose="020F0502020204030204" pitchFamily="34" charset="0"/>
              <a:cs typeface="Times New Roman" panose="02020603050405020304" pitchFamily="18" charset="0"/>
            </a:endParaRPr>
          </a:p>
          <a:p>
            <a:pPr marL="556260" indent="-285750" algn="just">
              <a:lnSpc>
                <a:spcPct val="107000"/>
              </a:lnSpc>
              <a:spcAft>
                <a:spcPts val="800"/>
              </a:spcAft>
              <a:buFont typeface="Wingdings" panose="05000000000000000000" pitchFamily="2" charset="2"/>
              <a:buChar char="Ø"/>
            </a:pPr>
            <a:endParaRPr lang="it-IT"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441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F39A16-EB89-2094-D637-A988B8A4D0F5}"/>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B0B4BE32-29DA-17FE-5A06-47FA6CF4B2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3D421895-FA98-69B3-0644-5194BF53A1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sp>
        <p:nvSpPr>
          <p:cNvPr id="4" name="object 3">
            <a:extLst>
              <a:ext uri="{FF2B5EF4-FFF2-40B4-BE49-F238E27FC236}">
                <a16:creationId xmlns:a16="http://schemas.microsoft.com/office/drawing/2014/main" id="{9642A2AF-00EB-629A-DBB8-9B99FFDA0480}"/>
              </a:ext>
            </a:extLst>
          </p:cNvPr>
          <p:cNvSpPr txBox="1"/>
          <p:nvPr/>
        </p:nvSpPr>
        <p:spPr>
          <a:xfrm>
            <a:off x="4284405" y="311499"/>
            <a:ext cx="3273970" cy="830997"/>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Highlight</a:t>
            </a:r>
            <a:endParaRPr lang="it-IT" sz="5400" dirty="0">
              <a:solidFill>
                <a:schemeClr val="bg1"/>
              </a:solidFill>
              <a:latin typeface="Tahoma"/>
              <a:cs typeface="Tahoma"/>
            </a:endParaRPr>
          </a:p>
        </p:txBody>
      </p:sp>
      <p:sp>
        <p:nvSpPr>
          <p:cNvPr id="5" name="object 4">
            <a:extLst>
              <a:ext uri="{FF2B5EF4-FFF2-40B4-BE49-F238E27FC236}">
                <a16:creationId xmlns:a16="http://schemas.microsoft.com/office/drawing/2014/main" id="{20C8FE9A-5831-EC3E-FD62-E98D2202ED92}"/>
              </a:ext>
            </a:extLst>
          </p:cNvPr>
          <p:cNvSpPr txBox="1"/>
          <p:nvPr/>
        </p:nvSpPr>
        <p:spPr>
          <a:xfrm>
            <a:off x="7630800" y="-330652"/>
            <a:ext cx="1532279" cy="1672637"/>
          </a:xfrm>
          <a:prstGeom prst="rect">
            <a:avLst/>
          </a:prstGeom>
        </p:spPr>
        <p:txBody>
          <a:bodyPr vert="horz" wrap="square" lIns="0" tIns="0" rIns="0" bIns="0" rtlCol="0">
            <a:spAutoFit/>
          </a:bodyPr>
          <a:lstStyle/>
          <a:p>
            <a:pPr marL="12700">
              <a:lnSpc>
                <a:spcPts val="15219"/>
              </a:lnSpc>
            </a:pPr>
            <a:r>
              <a:rPr sz="8000" spc="-150" dirty="0">
                <a:solidFill>
                  <a:srgbClr val="002060"/>
                </a:solidFill>
                <a:latin typeface="Tahoma"/>
                <a:cs typeface="Tahoma"/>
              </a:rPr>
              <a:t>20</a:t>
            </a:r>
            <a:endParaRPr sz="10700" dirty="0">
              <a:solidFill>
                <a:srgbClr val="002060"/>
              </a:solidFill>
              <a:latin typeface="Tahoma"/>
              <a:cs typeface="Tahoma"/>
            </a:endParaRPr>
          </a:p>
        </p:txBody>
      </p:sp>
      <p:sp>
        <p:nvSpPr>
          <p:cNvPr id="6" name="object 5">
            <a:extLst>
              <a:ext uri="{FF2B5EF4-FFF2-40B4-BE49-F238E27FC236}">
                <a16:creationId xmlns:a16="http://schemas.microsoft.com/office/drawing/2014/main" id="{CB62B5C2-377C-4788-5E18-F77CCC7AC528}"/>
              </a:ext>
            </a:extLst>
          </p:cNvPr>
          <p:cNvSpPr txBox="1"/>
          <p:nvPr/>
        </p:nvSpPr>
        <p:spPr>
          <a:xfrm>
            <a:off x="8833546" y="201948"/>
            <a:ext cx="672110" cy="553998"/>
          </a:xfrm>
          <a:prstGeom prst="rect">
            <a:avLst/>
          </a:prstGeom>
        </p:spPr>
        <p:txBody>
          <a:bodyPr vert="horz" wrap="square" lIns="0" tIns="0" rIns="0" bIns="0" rtlCol="0">
            <a:spAutoFit/>
          </a:bodyPr>
          <a:lstStyle/>
          <a:p>
            <a:pPr marL="12700"/>
            <a:r>
              <a:rPr sz="3600" u="sng" spc="-45" dirty="0">
                <a:solidFill>
                  <a:srgbClr val="002060"/>
                </a:solidFill>
                <a:latin typeface="Tahoma"/>
                <a:cs typeface="Tahoma"/>
              </a:rPr>
              <a:t>1</a:t>
            </a:r>
            <a:r>
              <a:rPr lang="it-IT" sz="3600" u="sng" spc="-45" dirty="0">
                <a:solidFill>
                  <a:srgbClr val="002060"/>
                </a:solidFill>
                <a:latin typeface="Tahoma"/>
                <a:cs typeface="Tahoma"/>
              </a:rPr>
              <a:t>1</a:t>
            </a:r>
            <a:endParaRPr sz="3600" dirty="0">
              <a:solidFill>
                <a:srgbClr val="002060"/>
              </a:solidFill>
              <a:latin typeface="Tahoma"/>
              <a:cs typeface="Tahoma"/>
            </a:endParaRPr>
          </a:p>
        </p:txBody>
      </p:sp>
      <p:sp>
        <p:nvSpPr>
          <p:cNvPr id="8" name="object 6">
            <a:extLst>
              <a:ext uri="{FF2B5EF4-FFF2-40B4-BE49-F238E27FC236}">
                <a16:creationId xmlns:a16="http://schemas.microsoft.com/office/drawing/2014/main" id="{8A1575A7-135D-B96D-0B1C-C678CAAF1D47}"/>
              </a:ext>
            </a:extLst>
          </p:cNvPr>
          <p:cNvSpPr txBox="1"/>
          <p:nvPr/>
        </p:nvSpPr>
        <p:spPr>
          <a:xfrm>
            <a:off x="8810003" y="614253"/>
            <a:ext cx="768078" cy="615553"/>
          </a:xfrm>
          <a:prstGeom prst="rect">
            <a:avLst/>
          </a:prstGeom>
        </p:spPr>
        <p:txBody>
          <a:bodyPr vert="horz" wrap="square" lIns="0" tIns="0" rIns="0" bIns="0" rtlCol="0">
            <a:spAutoFit/>
          </a:bodyPr>
          <a:lstStyle/>
          <a:p>
            <a:pPr marL="12700"/>
            <a:r>
              <a:rPr lang="it-IT" sz="4000" spc="-45" dirty="0">
                <a:solidFill>
                  <a:srgbClr val="002060"/>
                </a:solidFill>
                <a:latin typeface="Tahoma"/>
                <a:cs typeface="Tahoma"/>
              </a:rPr>
              <a:t>24</a:t>
            </a:r>
            <a:endParaRPr sz="4000" dirty="0">
              <a:solidFill>
                <a:srgbClr val="002060"/>
              </a:solidFill>
              <a:latin typeface="Tahoma"/>
              <a:cs typeface="Tahoma"/>
            </a:endParaRPr>
          </a:p>
        </p:txBody>
      </p:sp>
      <p:graphicFrame>
        <p:nvGraphicFramePr>
          <p:cNvPr id="10" name="Grafico 9">
            <a:extLst>
              <a:ext uri="{FF2B5EF4-FFF2-40B4-BE49-F238E27FC236}">
                <a16:creationId xmlns:a16="http://schemas.microsoft.com/office/drawing/2014/main" id="{0AD012FF-7DFD-F0F4-115C-999FB04AA7D9}"/>
              </a:ext>
            </a:extLst>
          </p:cNvPr>
          <p:cNvGraphicFramePr>
            <a:graphicFrameLocks/>
          </p:cNvGraphicFramePr>
          <p:nvPr>
            <p:extLst>
              <p:ext uri="{D42A27DB-BD31-4B8C-83A1-F6EECF244321}">
                <p14:modId xmlns:p14="http://schemas.microsoft.com/office/powerpoint/2010/main" val="1981569128"/>
              </p:ext>
            </p:extLst>
          </p:nvPr>
        </p:nvGraphicFramePr>
        <p:xfrm>
          <a:off x="417155" y="1845049"/>
          <a:ext cx="550545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Grafico 10">
            <a:extLst>
              <a:ext uri="{FF2B5EF4-FFF2-40B4-BE49-F238E27FC236}">
                <a16:creationId xmlns:a16="http://schemas.microsoft.com/office/drawing/2014/main" id="{58CB667D-1879-BC91-047D-F1D43C73CE16}"/>
              </a:ext>
            </a:extLst>
          </p:cNvPr>
          <p:cNvGraphicFramePr>
            <a:graphicFrameLocks/>
          </p:cNvGraphicFramePr>
          <p:nvPr>
            <p:extLst>
              <p:ext uri="{D42A27DB-BD31-4B8C-83A1-F6EECF244321}">
                <p14:modId xmlns:p14="http://schemas.microsoft.com/office/powerpoint/2010/main" val="1775840338"/>
              </p:ext>
            </p:extLst>
          </p:nvPr>
        </p:nvGraphicFramePr>
        <p:xfrm>
          <a:off x="6828735" y="1212188"/>
          <a:ext cx="51816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2" name="CasellaDiTesto 11">
            <a:extLst>
              <a:ext uri="{FF2B5EF4-FFF2-40B4-BE49-F238E27FC236}">
                <a16:creationId xmlns:a16="http://schemas.microsoft.com/office/drawing/2014/main" id="{95B71D77-1DA6-A424-429C-2A584D410D67}"/>
              </a:ext>
            </a:extLst>
          </p:cNvPr>
          <p:cNvSpPr txBox="1"/>
          <p:nvPr/>
        </p:nvSpPr>
        <p:spPr>
          <a:xfrm>
            <a:off x="492589" y="4899748"/>
            <a:ext cx="11517746" cy="923330"/>
          </a:xfrm>
          <a:prstGeom prst="rect">
            <a:avLst/>
          </a:prstGeom>
          <a:noFill/>
        </p:spPr>
        <p:txBody>
          <a:bodyPr wrap="square" rtlCol="0">
            <a:spAutoFit/>
          </a:bodyPr>
          <a:lstStyle>
            <a:defPPr>
              <a:defRPr lang="it-IT"/>
            </a:defPPr>
            <a:lvl1pPr marL="0" indent="0" algn="l" defTabSz="914400" rtl="0" eaLnBrk="1" latinLnBrk="0" hangingPunct="1">
              <a:defRPr sz="1800" kern="1200">
                <a:solidFill>
                  <a:schemeClr val="tx1"/>
                </a:solidFill>
                <a:latin typeface="+mn-lt"/>
                <a:ea typeface="+mn-ea"/>
                <a:cs typeface="+mn-cs"/>
              </a:defRPr>
            </a:lvl1pPr>
            <a:lvl2pPr marL="457200" indent="0" algn="l" defTabSz="914400" rtl="0" eaLnBrk="1" latinLnBrk="0" hangingPunct="1">
              <a:defRPr sz="1800" kern="1200">
                <a:solidFill>
                  <a:schemeClr val="tx1"/>
                </a:solidFill>
                <a:latin typeface="+mn-lt"/>
                <a:ea typeface="+mn-ea"/>
                <a:cs typeface="+mn-cs"/>
              </a:defRPr>
            </a:lvl2pPr>
            <a:lvl3pPr marL="914400" indent="0" algn="l" defTabSz="914400" rtl="0" eaLnBrk="1" latinLnBrk="0" hangingPunct="1">
              <a:defRPr sz="1800" kern="1200">
                <a:solidFill>
                  <a:schemeClr val="tx1"/>
                </a:solidFill>
                <a:latin typeface="+mn-lt"/>
                <a:ea typeface="+mn-ea"/>
                <a:cs typeface="+mn-cs"/>
              </a:defRPr>
            </a:lvl3pPr>
            <a:lvl4pPr marL="1371600" indent="0" algn="l" defTabSz="914400" rtl="0" eaLnBrk="1" latinLnBrk="0" hangingPunct="1">
              <a:defRPr sz="1800" kern="1200">
                <a:solidFill>
                  <a:schemeClr val="tx1"/>
                </a:solidFill>
                <a:latin typeface="+mn-lt"/>
                <a:ea typeface="+mn-ea"/>
                <a:cs typeface="+mn-cs"/>
              </a:defRPr>
            </a:lvl4pPr>
            <a:lvl5pPr marL="1828800" indent="0" algn="l" defTabSz="914400" rtl="0" eaLnBrk="1" latinLnBrk="0" hangingPunct="1">
              <a:defRPr sz="1800" kern="1200">
                <a:solidFill>
                  <a:schemeClr val="tx1"/>
                </a:solidFill>
                <a:latin typeface="+mn-lt"/>
                <a:ea typeface="+mn-ea"/>
                <a:cs typeface="+mn-cs"/>
              </a:defRPr>
            </a:lvl5pPr>
            <a:lvl6pPr marL="2286000" indent="0" algn="l" defTabSz="914400" rtl="0" eaLnBrk="1" latinLnBrk="0" hangingPunct="1">
              <a:defRPr sz="1800" kern="1200">
                <a:solidFill>
                  <a:schemeClr val="tx1"/>
                </a:solidFill>
                <a:latin typeface="+mn-lt"/>
                <a:ea typeface="+mn-ea"/>
                <a:cs typeface="+mn-cs"/>
              </a:defRPr>
            </a:lvl6pPr>
            <a:lvl7pPr marL="2743200" indent="0" algn="l" defTabSz="914400" rtl="0" eaLnBrk="1" latinLnBrk="0" hangingPunct="1">
              <a:defRPr sz="1800" kern="1200">
                <a:solidFill>
                  <a:schemeClr val="tx1"/>
                </a:solidFill>
                <a:latin typeface="+mn-lt"/>
                <a:ea typeface="+mn-ea"/>
                <a:cs typeface="+mn-cs"/>
              </a:defRPr>
            </a:lvl7pPr>
            <a:lvl8pPr marL="3200400" indent="0" algn="l" defTabSz="914400" rtl="0" eaLnBrk="1" latinLnBrk="0" hangingPunct="1">
              <a:defRPr sz="1800" kern="1200">
                <a:solidFill>
                  <a:schemeClr val="tx1"/>
                </a:solidFill>
                <a:latin typeface="+mn-lt"/>
                <a:ea typeface="+mn-ea"/>
                <a:cs typeface="+mn-cs"/>
              </a:defRPr>
            </a:lvl8pPr>
            <a:lvl9pPr marL="3657600" indent="0" algn="l" defTabSz="914400" rtl="0" eaLnBrk="1" latinLnBrk="0" hangingPunct="1">
              <a:defRPr sz="1800" kern="1200">
                <a:solidFill>
                  <a:schemeClr val="tx1"/>
                </a:solidFill>
                <a:latin typeface="+mn-lt"/>
                <a:ea typeface="+mn-ea"/>
                <a:cs typeface="+mn-cs"/>
              </a:defRPr>
            </a:lvl9pPr>
          </a:lstStyle>
          <a:p>
            <a:pPr algn="just"/>
            <a:r>
              <a:rPr lang="it-IT" dirty="0"/>
              <a:t>L’andamento dei ricavi della società è direttamente correlato alle commesse di servizi strumentali affidate dal Comune di Salerno attraverso </a:t>
            </a:r>
            <a:r>
              <a:rPr lang="it-IT" dirty="0" err="1"/>
              <a:t>l’</a:t>
            </a:r>
            <a:r>
              <a:rPr lang="it-IT" i="1" dirty="0" err="1"/>
              <a:t>in</a:t>
            </a:r>
            <a:r>
              <a:rPr lang="it-IT" i="1" dirty="0"/>
              <a:t> house providing</a:t>
            </a:r>
            <a:r>
              <a:rPr lang="it-IT" dirty="0"/>
              <a:t>. </a:t>
            </a:r>
          </a:p>
          <a:p>
            <a:pPr algn="just"/>
            <a:r>
              <a:rPr lang="it-IT" dirty="0"/>
              <a:t>I risultato di bilancio dallo scorso esercizio sono tornati ad essere positivi.</a:t>
            </a:r>
          </a:p>
        </p:txBody>
      </p:sp>
    </p:spTree>
    <p:extLst>
      <p:ext uri="{BB962C8B-B14F-4D97-AF65-F5344CB8AC3E}">
        <p14:creationId xmlns:p14="http://schemas.microsoft.com/office/powerpoint/2010/main" val="428505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16E1B-D2E5-4779-614C-D803B3FBD4AD}"/>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4DCED737-EB63-317B-D6C7-6C4F4FCF9B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9F617CB4-27A9-5F07-15B9-A31B5863D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sp>
        <p:nvSpPr>
          <p:cNvPr id="4" name="object 3">
            <a:extLst>
              <a:ext uri="{FF2B5EF4-FFF2-40B4-BE49-F238E27FC236}">
                <a16:creationId xmlns:a16="http://schemas.microsoft.com/office/drawing/2014/main" id="{234079E8-BE2E-5DF2-DE8A-3455CCD01ED8}"/>
              </a:ext>
            </a:extLst>
          </p:cNvPr>
          <p:cNvSpPr txBox="1"/>
          <p:nvPr/>
        </p:nvSpPr>
        <p:spPr>
          <a:xfrm>
            <a:off x="475770" y="1913627"/>
            <a:ext cx="5281546" cy="641201"/>
          </a:xfrm>
          <a:prstGeom prst="rect">
            <a:avLst/>
          </a:prstGeom>
        </p:spPr>
        <p:txBody>
          <a:bodyPr vert="horz" wrap="square" lIns="0" tIns="0" rIns="0" bIns="0" rtlCol="0">
            <a:spAutoFit/>
          </a:bodyPr>
          <a:lstStyle/>
          <a:p>
            <a:pPr marL="12700" algn="ctr">
              <a:lnSpc>
                <a:spcPts val="5000"/>
              </a:lnSpc>
            </a:pPr>
            <a:r>
              <a:rPr lang="it-IT" sz="4400" dirty="0">
                <a:solidFill>
                  <a:srgbClr val="FF0000"/>
                </a:solidFill>
                <a:latin typeface="Optima Bold" pitchFamily="2" charset="0"/>
              </a:rPr>
              <a:t>Conto</a:t>
            </a:r>
            <a:r>
              <a:rPr lang="it-IT" sz="4400" dirty="0">
                <a:solidFill>
                  <a:srgbClr val="002060"/>
                </a:solidFill>
                <a:latin typeface="Optima Bold" pitchFamily="2" charset="0"/>
              </a:rPr>
              <a:t> </a:t>
            </a:r>
            <a:r>
              <a:rPr lang="it-IT" sz="4400" dirty="0">
                <a:solidFill>
                  <a:srgbClr val="00B050"/>
                </a:solidFill>
                <a:latin typeface="Optima Bold" pitchFamily="2" charset="0"/>
                <a:cs typeface="Tahoma"/>
              </a:rPr>
              <a:t>Economico</a:t>
            </a:r>
            <a:endParaRPr lang="it-IT" sz="4400" dirty="0">
              <a:solidFill>
                <a:srgbClr val="00B050"/>
              </a:solidFill>
              <a:latin typeface="Tahoma"/>
              <a:cs typeface="Tahoma"/>
            </a:endParaRPr>
          </a:p>
        </p:txBody>
      </p:sp>
      <mc:AlternateContent xmlns:mc="http://schemas.openxmlformats.org/markup-compatibility/2006" xmlns:cx1="http://schemas.microsoft.com/office/drawing/2015/9/8/chartex">
        <mc:Choice Requires="cx1">
          <p:graphicFrame>
            <p:nvGraphicFramePr>
              <p:cNvPr id="6" name="Grafico 5">
                <a:extLst>
                  <a:ext uri="{FF2B5EF4-FFF2-40B4-BE49-F238E27FC236}">
                    <a16:creationId xmlns:a16="http://schemas.microsoft.com/office/drawing/2014/main" id="{0F15AB42-700E-D1D3-90AF-B87A6CF92C9E}"/>
                  </a:ext>
                </a:extLst>
              </p:cNvPr>
              <p:cNvGraphicFramePr/>
              <p:nvPr>
                <p:extLst>
                  <p:ext uri="{D42A27DB-BD31-4B8C-83A1-F6EECF244321}">
                    <p14:modId xmlns:p14="http://schemas.microsoft.com/office/powerpoint/2010/main" val="2736977149"/>
                  </p:ext>
                </p:extLst>
              </p:nvPr>
            </p:nvGraphicFramePr>
            <p:xfrm>
              <a:off x="6443673" y="2082765"/>
              <a:ext cx="5472495" cy="4179701"/>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6" name="Grafico 5">
                <a:extLst>
                  <a:ext uri="{FF2B5EF4-FFF2-40B4-BE49-F238E27FC236}">
                    <a16:creationId xmlns:a16="http://schemas.microsoft.com/office/drawing/2014/main" id="{0F15AB42-700E-D1D3-90AF-B87A6CF92C9E}"/>
                  </a:ext>
                </a:extLst>
              </p:cNvPr>
              <p:cNvPicPr>
                <a:picLocks noGrp="1" noRot="1" noChangeAspect="1" noMove="1" noResize="1" noEditPoints="1" noAdjustHandles="1" noChangeArrowheads="1" noChangeShapeType="1"/>
              </p:cNvPicPr>
              <p:nvPr/>
            </p:nvPicPr>
            <p:blipFill>
              <a:blip r:embed="rId5"/>
              <a:stretch>
                <a:fillRect/>
              </a:stretch>
            </p:blipFill>
            <p:spPr>
              <a:xfrm>
                <a:off x="6443673" y="2082765"/>
                <a:ext cx="5472495" cy="4179701"/>
              </a:xfrm>
              <a:prstGeom prst="rect">
                <a:avLst/>
              </a:prstGeom>
            </p:spPr>
          </p:pic>
        </mc:Fallback>
      </mc:AlternateContent>
      <p:graphicFrame>
        <p:nvGraphicFramePr>
          <p:cNvPr id="8" name="Tabella 7">
            <a:extLst>
              <a:ext uri="{FF2B5EF4-FFF2-40B4-BE49-F238E27FC236}">
                <a16:creationId xmlns:a16="http://schemas.microsoft.com/office/drawing/2014/main" id="{8DA76A81-743E-A4E0-0A4D-38DE85F83C18}"/>
              </a:ext>
            </a:extLst>
          </p:cNvPr>
          <p:cNvGraphicFramePr>
            <a:graphicFrameLocks noGrp="1"/>
          </p:cNvGraphicFramePr>
          <p:nvPr>
            <p:extLst>
              <p:ext uri="{D42A27DB-BD31-4B8C-83A1-F6EECF244321}">
                <p14:modId xmlns:p14="http://schemas.microsoft.com/office/powerpoint/2010/main" val="3991997234"/>
              </p:ext>
            </p:extLst>
          </p:nvPr>
        </p:nvGraphicFramePr>
        <p:xfrm>
          <a:off x="595593" y="3182414"/>
          <a:ext cx="5041899" cy="1524000"/>
        </p:xfrm>
        <a:graphic>
          <a:graphicData uri="http://schemas.openxmlformats.org/drawingml/2006/table">
            <a:tbl>
              <a:tblPr firstRow="1" lastRow="1">
                <a:tableStyleId>{5C22544A-7EE6-4342-B048-85BDC9FD1C3A}</a:tableStyleId>
              </a:tblPr>
              <a:tblGrid>
                <a:gridCol w="2779550">
                  <a:extLst>
                    <a:ext uri="{9D8B030D-6E8A-4147-A177-3AD203B41FA5}">
                      <a16:colId xmlns:a16="http://schemas.microsoft.com/office/drawing/2014/main" val="3361740808"/>
                    </a:ext>
                  </a:extLst>
                </a:gridCol>
                <a:gridCol w="659984">
                  <a:extLst>
                    <a:ext uri="{9D8B030D-6E8A-4147-A177-3AD203B41FA5}">
                      <a16:colId xmlns:a16="http://schemas.microsoft.com/office/drawing/2014/main" val="3534994249"/>
                    </a:ext>
                  </a:extLst>
                </a:gridCol>
                <a:gridCol w="790077">
                  <a:extLst>
                    <a:ext uri="{9D8B030D-6E8A-4147-A177-3AD203B41FA5}">
                      <a16:colId xmlns:a16="http://schemas.microsoft.com/office/drawing/2014/main" val="2074047128"/>
                    </a:ext>
                  </a:extLst>
                </a:gridCol>
                <a:gridCol w="812288">
                  <a:extLst>
                    <a:ext uri="{9D8B030D-6E8A-4147-A177-3AD203B41FA5}">
                      <a16:colId xmlns:a16="http://schemas.microsoft.com/office/drawing/2014/main" val="1842907893"/>
                    </a:ext>
                  </a:extLst>
                </a:gridCol>
              </a:tblGrid>
              <a:tr h="190500">
                <a:tc>
                  <a:txBody>
                    <a:bodyPr/>
                    <a:lstStyle/>
                    <a:p>
                      <a:pPr algn="ctr" fontAlgn="b"/>
                      <a:r>
                        <a:rPr lang="it-IT" sz="1100" u="none" strike="noStrike" dirty="0">
                          <a:effectLst/>
                        </a:rPr>
                        <a:t>Conto economico </a:t>
                      </a:r>
                      <a:endParaRPr lang="it-IT"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t-IT" sz="1100" u="none" strike="noStrike">
                          <a:effectLst/>
                        </a:rPr>
                        <a:t>2024</a:t>
                      </a:r>
                      <a:endParaRPr lang="it-IT"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t-IT" sz="1100" u="none" strike="noStrike">
                          <a:effectLst/>
                        </a:rPr>
                        <a:t>2023</a:t>
                      </a:r>
                      <a:endParaRPr lang="it-IT"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t-IT" sz="1100" u="none" strike="noStrike">
                          <a:effectLst/>
                        </a:rPr>
                        <a:t>Delta </a:t>
                      </a:r>
                      <a:endParaRPr lang="it-IT"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5859545"/>
                  </a:ext>
                </a:extLst>
              </a:tr>
              <a:tr h="190500">
                <a:tc>
                  <a:txBody>
                    <a:bodyPr/>
                    <a:lstStyle/>
                    <a:p>
                      <a:pPr algn="l" fontAlgn="b"/>
                      <a:r>
                        <a:rPr lang="it-IT" sz="1100" u="none" strike="noStrike" dirty="0">
                          <a:effectLst/>
                        </a:rPr>
                        <a:t>Valore della produzione</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2.579.951</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2.895.412</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-315.461</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849016542"/>
                  </a:ext>
                </a:extLst>
              </a:tr>
              <a:tr h="190500">
                <a:tc>
                  <a:txBody>
                    <a:bodyPr/>
                    <a:lstStyle/>
                    <a:p>
                      <a:pPr algn="l" fontAlgn="b"/>
                      <a:r>
                        <a:rPr lang="it-IT" sz="1100" u="none" strike="noStrike" dirty="0">
                          <a:effectLst/>
                        </a:rPr>
                        <a:t>Costi della produzione</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2.544.764</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2.830.238</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-285.474</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285840"/>
                  </a:ext>
                </a:extLst>
              </a:tr>
              <a:tr h="190500">
                <a:tc>
                  <a:txBody>
                    <a:bodyPr/>
                    <a:lstStyle/>
                    <a:p>
                      <a:pPr algn="l" fontAlgn="b"/>
                      <a:r>
                        <a:rPr lang="it-IT" sz="1100" u="none" strike="noStrike">
                          <a:effectLst/>
                        </a:rPr>
                        <a:t>Differenza tra valore e costi della produzione</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35.187</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65.174</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-29.987</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042451044"/>
                  </a:ext>
                </a:extLst>
              </a:tr>
              <a:tr h="190500">
                <a:tc>
                  <a:txBody>
                    <a:bodyPr/>
                    <a:lstStyle/>
                    <a:p>
                      <a:pPr algn="l" fontAlgn="b"/>
                      <a:r>
                        <a:rPr lang="it-IT" sz="1100" u="none" strike="noStrike">
                          <a:effectLst/>
                        </a:rPr>
                        <a:t>Proventi ed oneri finanziari</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3.943</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2.078</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1.865</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662975834"/>
                  </a:ext>
                </a:extLst>
              </a:tr>
              <a:tr h="190500">
                <a:tc>
                  <a:txBody>
                    <a:bodyPr/>
                    <a:lstStyle/>
                    <a:p>
                      <a:pPr algn="l" fontAlgn="b"/>
                      <a:r>
                        <a:rPr lang="it-IT" sz="1100" u="none" strike="noStrike">
                          <a:effectLst/>
                        </a:rPr>
                        <a:t>Risultato prima delle imposte</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39.130</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67.252</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-28.122</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561647291"/>
                  </a:ext>
                </a:extLst>
              </a:tr>
              <a:tr h="190500">
                <a:tc>
                  <a:txBody>
                    <a:bodyPr/>
                    <a:lstStyle/>
                    <a:p>
                      <a:pPr algn="l" fontAlgn="b"/>
                      <a:r>
                        <a:rPr lang="it-IT" sz="1100" u="none" strike="noStrike">
                          <a:effectLst/>
                        </a:rPr>
                        <a:t>Imposte sul reddito di esercizio</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17.093</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31.086</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-13.993</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929186695"/>
                  </a:ext>
                </a:extLst>
              </a:tr>
              <a:tr h="190500">
                <a:tc>
                  <a:txBody>
                    <a:bodyPr/>
                    <a:lstStyle/>
                    <a:p>
                      <a:pPr algn="ctr" fontAlgn="b"/>
                      <a:r>
                        <a:rPr lang="it-IT" sz="1100" u="none" strike="noStrike" dirty="0">
                          <a:effectLst/>
                        </a:rPr>
                        <a:t>Risultato di esercizio</a:t>
                      </a:r>
                      <a:endParaRPr lang="it-I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it-IT" sz="1100" u="none" strike="noStrike">
                          <a:effectLst/>
                        </a:rPr>
                        <a:t>22.037</a:t>
                      </a:r>
                      <a:endParaRPr lang="it-IT"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100" u="none" strike="noStrike">
                          <a:effectLst/>
                        </a:rPr>
                        <a:t>36.166</a:t>
                      </a:r>
                      <a:endParaRPr lang="it-IT"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100" u="none" strike="noStrike" dirty="0">
                          <a:effectLst/>
                        </a:rPr>
                        <a:t>-14.129</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61649304"/>
                  </a:ext>
                </a:extLst>
              </a:tr>
            </a:tbl>
          </a:graphicData>
        </a:graphic>
      </p:graphicFrame>
      <p:sp>
        <p:nvSpPr>
          <p:cNvPr id="9" name="object 3">
            <a:extLst>
              <a:ext uri="{FF2B5EF4-FFF2-40B4-BE49-F238E27FC236}">
                <a16:creationId xmlns:a16="http://schemas.microsoft.com/office/drawing/2014/main" id="{A128160F-6188-4308-B339-EB2BC70F32D0}"/>
              </a:ext>
            </a:extLst>
          </p:cNvPr>
          <p:cNvSpPr txBox="1"/>
          <p:nvPr/>
        </p:nvSpPr>
        <p:spPr>
          <a:xfrm>
            <a:off x="3465021" y="158360"/>
            <a:ext cx="5261956" cy="1661993"/>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Bilancio</a:t>
            </a:r>
          </a:p>
          <a:p>
            <a:pPr marL="12700" algn="ctr"/>
            <a:r>
              <a:rPr lang="it-IT" sz="5400" dirty="0">
                <a:solidFill>
                  <a:schemeClr val="bg1"/>
                </a:solidFill>
                <a:latin typeface="Optima Bold" pitchFamily="2" charset="0"/>
              </a:rPr>
              <a:t> </a:t>
            </a:r>
            <a:r>
              <a:rPr lang="it-IT" sz="5400" dirty="0">
                <a:solidFill>
                  <a:srgbClr val="FF0000"/>
                </a:solidFill>
                <a:latin typeface="Optima Bold" pitchFamily="2" charset="0"/>
              </a:rPr>
              <a:t>2024</a:t>
            </a:r>
            <a:endParaRPr lang="it-IT" sz="5400" dirty="0">
              <a:solidFill>
                <a:srgbClr val="FF0000"/>
              </a:solidFill>
              <a:latin typeface="Tahoma"/>
              <a:cs typeface="Tahoma"/>
            </a:endParaRPr>
          </a:p>
        </p:txBody>
      </p:sp>
      <p:sp>
        <p:nvSpPr>
          <p:cNvPr id="10" name="CasellaDiTesto 9">
            <a:extLst>
              <a:ext uri="{FF2B5EF4-FFF2-40B4-BE49-F238E27FC236}">
                <a16:creationId xmlns:a16="http://schemas.microsoft.com/office/drawing/2014/main" id="{605994CF-F1BE-F526-E8C5-D2D31C0F0082}"/>
              </a:ext>
            </a:extLst>
          </p:cNvPr>
          <p:cNvSpPr txBox="1"/>
          <p:nvPr/>
        </p:nvSpPr>
        <p:spPr>
          <a:xfrm>
            <a:off x="11084017" y="5338618"/>
            <a:ext cx="522900" cy="230832"/>
          </a:xfrm>
          <a:prstGeom prst="rect">
            <a:avLst/>
          </a:prstGeom>
          <a:noFill/>
        </p:spPr>
        <p:txBody>
          <a:bodyPr wrap="none" rtlCol="0">
            <a:spAutoFit/>
          </a:bodyPr>
          <a:lstStyle/>
          <a:p>
            <a:r>
              <a:rPr lang="it-IT" sz="900" b="1" dirty="0">
                <a:solidFill>
                  <a:prstClr val="black">
                    <a:lumMod val="65000"/>
                    <a:lumOff val="35000"/>
                  </a:prstClr>
                </a:solidFill>
                <a:latin typeface="Aptos" panose="02110004020202020204"/>
                <a:cs typeface="Calibri" panose="020F0502020204030204" pitchFamily="34" charset="0"/>
              </a:rPr>
              <a:t>22.037</a:t>
            </a:r>
          </a:p>
        </p:txBody>
      </p:sp>
    </p:spTree>
    <p:extLst>
      <p:ext uri="{BB962C8B-B14F-4D97-AF65-F5344CB8AC3E}">
        <p14:creationId xmlns:p14="http://schemas.microsoft.com/office/powerpoint/2010/main" val="2535967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BFF07-CF4F-B2B5-B2F7-BDF3AACCB2DE}"/>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524412B0-9AD6-9933-170F-FD79985CBF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500073C7-8152-FCBF-DD7D-640767DC7D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graphicFrame>
        <p:nvGraphicFramePr>
          <p:cNvPr id="2" name="Grafico 1">
            <a:extLst>
              <a:ext uri="{FF2B5EF4-FFF2-40B4-BE49-F238E27FC236}">
                <a16:creationId xmlns:a16="http://schemas.microsoft.com/office/drawing/2014/main" id="{487CEF13-F8D5-5EC8-71CC-C7DF76B5DAE1}"/>
              </a:ext>
            </a:extLst>
          </p:cNvPr>
          <p:cNvGraphicFramePr>
            <a:graphicFrameLocks/>
          </p:cNvGraphicFramePr>
          <p:nvPr>
            <p:extLst>
              <p:ext uri="{D42A27DB-BD31-4B8C-83A1-F6EECF244321}">
                <p14:modId xmlns:p14="http://schemas.microsoft.com/office/powerpoint/2010/main" val="28446533"/>
              </p:ext>
            </p:extLst>
          </p:nvPr>
        </p:nvGraphicFramePr>
        <p:xfrm>
          <a:off x="628791" y="2166041"/>
          <a:ext cx="5181601"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Grafico 3">
            <a:extLst>
              <a:ext uri="{FF2B5EF4-FFF2-40B4-BE49-F238E27FC236}">
                <a16:creationId xmlns:a16="http://schemas.microsoft.com/office/drawing/2014/main" id="{5715345C-92D1-96A8-257C-491837905EE5}"/>
              </a:ext>
            </a:extLst>
          </p:cNvPr>
          <p:cNvGraphicFramePr>
            <a:graphicFrameLocks/>
          </p:cNvGraphicFramePr>
          <p:nvPr>
            <p:extLst>
              <p:ext uri="{D42A27DB-BD31-4B8C-83A1-F6EECF244321}">
                <p14:modId xmlns:p14="http://schemas.microsoft.com/office/powerpoint/2010/main" val="2985206655"/>
              </p:ext>
            </p:extLst>
          </p:nvPr>
        </p:nvGraphicFramePr>
        <p:xfrm>
          <a:off x="6819192" y="1820353"/>
          <a:ext cx="5181600" cy="2733675"/>
        </p:xfrm>
        <a:graphic>
          <a:graphicData uri="http://schemas.openxmlformats.org/drawingml/2006/chart">
            <c:chart xmlns:c="http://schemas.openxmlformats.org/drawingml/2006/chart" xmlns:r="http://schemas.openxmlformats.org/officeDocument/2006/relationships" r:id="rId5"/>
          </a:graphicData>
        </a:graphic>
      </p:graphicFrame>
      <p:pic>
        <p:nvPicPr>
          <p:cNvPr id="8" name="Immagine 7">
            <a:extLst>
              <a:ext uri="{FF2B5EF4-FFF2-40B4-BE49-F238E27FC236}">
                <a16:creationId xmlns:a16="http://schemas.microsoft.com/office/drawing/2014/main" id="{80709A7C-4215-4D32-1FCA-535D489EE54D}"/>
              </a:ext>
            </a:extLst>
          </p:cNvPr>
          <p:cNvPicPr>
            <a:picLocks noChangeAspect="1"/>
          </p:cNvPicPr>
          <p:nvPr/>
        </p:nvPicPr>
        <p:blipFill>
          <a:blip r:embed="rId6"/>
          <a:stretch>
            <a:fillRect/>
          </a:stretch>
        </p:blipFill>
        <p:spPr>
          <a:xfrm>
            <a:off x="3167061" y="5411109"/>
            <a:ext cx="5857875" cy="590550"/>
          </a:xfrm>
          <a:prstGeom prst="rect">
            <a:avLst/>
          </a:prstGeom>
        </p:spPr>
      </p:pic>
      <p:sp>
        <p:nvSpPr>
          <p:cNvPr id="9" name="object 4">
            <a:extLst>
              <a:ext uri="{FF2B5EF4-FFF2-40B4-BE49-F238E27FC236}">
                <a16:creationId xmlns:a16="http://schemas.microsoft.com/office/drawing/2014/main" id="{7FD164ED-6F78-635D-38E7-B1B05F8B350B}"/>
              </a:ext>
            </a:extLst>
          </p:cNvPr>
          <p:cNvSpPr txBox="1"/>
          <p:nvPr/>
        </p:nvSpPr>
        <p:spPr>
          <a:xfrm>
            <a:off x="4995047" y="298131"/>
            <a:ext cx="1532279" cy="1672637"/>
          </a:xfrm>
          <a:prstGeom prst="rect">
            <a:avLst/>
          </a:prstGeom>
          <a:noFill/>
        </p:spPr>
        <p:txBody>
          <a:bodyPr vert="horz" wrap="square" lIns="0" tIns="0" rIns="0" bIns="0" rtlCol="0">
            <a:spAutoFit/>
          </a:bodyPr>
          <a:lstStyle/>
          <a:p>
            <a:pPr marL="12700">
              <a:lnSpc>
                <a:spcPts val="15219"/>
              </a:lnSpc>
            </a:pPr>
            <a:r>
              <a:rPr sz="8000" spc="-150" dirty="0">
                <a:solidFill>
                  <a:srgbClr val="002060"/>
                </a:solidFill>
                <a:latin typeface="Tahoma"/>
                <a:cs typeface="Tahoma"/>
              </a:rPr>
              <a:t>20</a:t>
            </a:r>
            <a:endParaRPr sz="10700" dirty="0">
              <a:solidFill>
                <a:srgbClr val="002060"/>
              </a:solidFill>
              <a:latin typeface="Tahoma"/>
              <a:cs typeface="Tahoma"/>
            </a:endParaRPr>
          </a:p>
        </p:txBody>
      </p:sp>
      <p:sp>
        <p:nvSpPr>
          <p:cNvPr id="10" name="object 5">
            <a:extLst>
              <a:ext uri="{FF2B5EF4-FFF2-40B4-BE49-F238E27FC236}">
                <a16:creationId xmlns:a16="http://schemas.microsoft.com/office/drawing/2014/main" id="{6317E68B-5889-CD03-DF4E-1B9C2A2EF15E}"/>
              </a:ext>
            </a:extLst>
          </p:cNvPr>
          <p:cNvSpPr txBox="1"/>
          <p:nvPr/>
        </p:nvSpPr>
        <p:spPr>
          <a:xfrm>
            <a:off x="6157952" y="868119"/>
            <a:ext cx="672110" cy="553998"/>
          </a:xfrm>
          <a:prstGeom prst="rect">
            <a:avLst/>
          </a:prstGeom>
        </p:spPr>
        <p:txBody>
          <a:bodyPr vert="horz" wrap="square" lIns="0" tIns="0" rIns="0" bIns="0" rtlCol="0">
            <a:spAutoFit/>
          </a:bodyPr>
          <a:lstStyle/>
          <a:p>
            <a:pPr marL="12700"/>
            <a:r>
              <a:rPr lang="it-IT" sz="3600" u="sng" spc="-45" dirty="0">
                <a:solidFill>
                  <a:srgbClr val="FF0000"/>
                </a:solidFill>
                <a:latin typeface="Tahoma"/>
                <a:cs typeface="Tahoma"/>
              </a:rPr>
              <a:t>20</a:t>
            </a:r>
            <a:endParaRPr sz="3600" dirty="0">
              <a:solidFill>
                <a:srgbClr val="FF0000"/>
              </a:solidFill>
              <a:latin typeface="Tahoma"/>
              <a:cs typeface="Tahoma"/>
            </a:endParaRPr>
          </a:p>
        </p:txBody>
      </p:sp>
      <p:sp>
        <p:nvSpPr>
          <p:cNvPr id="11" name="object 6">
            <a:extLst>
              <a:ext uri="{FF2B5EF4-FFF2-40B4-BE49-F238E27FC236}">
                <a16:creationId xmlns:a16="http://schemas.microsoft.com/office/drawing/2014/main" id="{05E69C04-1104-2D7A-1372-B069EB7FA570}"/>
              </a:ext>
            </a:extLst>
          </p:cNvPr>
          <p:cNvSpPr txBox="1"/>
          <p:nvPr/>
        </p:nvSpPr>
        <p:spPr>
          <a:xfrm>
            <a:off x="6134409" y="1280424"/>
            <a:ext cx="768078" cy="615553"/>
          </a:xfrm>
          <a:prstGeom prst="rect">
            <a:avLst/>
          </a:prstGeom>
        </p:spPr>
        <p:txBody>
          <a:bodyPr vert="horz" wrap="square" lIns="0" tIns="0" rIns="0" bIns="0" rtlCol="0">
            <a:spAutoFit/>
          </a:bodyPr>
          <a:lstStyle/>
          <a:p>
            <a:pPr marL="12700"/>
            <a:r>
              <a:rPr lang="it-IT" sz="4000" spc="-45" dirty="0">
                <a:solidFill>
                  <a:srgbClr val="FF0000"/>
                </a:solidFill>
                <a:latin typeface="Tahoma"/>
                <a:cs typeface="Tahoma"/>
              </a:rPr>
              <a:t>24</a:t>
            </a:r>
            <a:endParaRPr sz="4000" dirty="0">
              <a:solidFill>
                <a:srgbClr val="FF0000"/>
              </a:solidFill>
              <a:latin typeface="Tahoma"/>
              <a:cs typeface="Tahoma"/>
            </a:endParaRPr>
          </a:p>
        </p:txBody>
      </p:sp>
      <p:sp>
        <p:nvSpPr>
          <p:cNvPr id="12" name="object 3">
            <a:extLst>
              <a:ext uri="{FF2B5EF4-FFF2-40B4-BE49-F238E27FC236}">
                <a16:creationId xmlns:a16="http://schemas.microsoft.com/office/drawing/2014/main" id="{046EC518-29F1-203B-950D-2DF334ABF280}"/>
              </a:ext>
            </a:extLst>
          </p:cNvPr>
          <p:cNvSpPr txBox="1"/>
          <p:nvPr/>
        </p:nvSpPr>
        <p:spPr>
          <a:xfrm>
            <a:off x="4458927" y="23638"/>
            <a:ext cx="3273970" cy="830997"/>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Highlight</a:t>
            </a:r>
            <a:endParaRPr lang="it-IT" sz="5400" dirty="0">
              <a:solidFill>
                <a:schemeClr val="bg1"/>
              </a:solidFill>
              <a:latin typeface="Tahoma"/>
              <a:cs typeface="Tahoma"/>
            </a:endParaRPr>
          </a:p>
        </p:txBody>
      </p:sp>
    </p:spTree>
    <p:extLst>
      <p:ext uri="{BB962C8B-B14F-4D97-AF65-F5344CB8AC3E}">
        <p14:creationId xmlns:p14="http://schemas.microsoft.com/office/powerpoint/2010/main" val="2509412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2BA7A-BC86-2D64-08CC-BF7E4192E9CD}"/>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C7DA2A19-01B1-9856-6AB7-734819A8EF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FDE6D299-AF8C-A044-6F39-6BCF66A2E4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graphicFrame>
        <p:nvGraphicFramePr>
          <p:cNvPr id="2" name="Tabella 1">
            <a:extLst>
              <a:ext uri="{FF2B5EF4-FFF2-40B4-BE49-F238E27FC236}">
                <a16:creationId xmlns:a16="http://schemas.microsoft.com/office/drawing/2014/main" id="{D98A52C0-7314-909A-2952-CC111CB13C94}"/>
              </a:ext>
            </a:extLst>
          </p:cNvPr>
          <p:cNvGraphicFramePr>
            <a:graphicFrameLocks noGrp="1"/>
          </p:cNvGraphicFramePr>
          <p:nvPr>
            <p:extLst>
              <p:ext uri="{D42A27DB-BD31-4B8C-83A1-F6EECF244321}">
                <p14:modId xmlns:p14="http://schemas.microsoft.com/office/powerpoint/2010/main" val="3183611362"/>
              </p:ext>
            </p:extLst>
          </p:nvPr>
        </p:nvGraphicFramePr>
        <p:xfrm>
          <a:off x="809293" y="2821825"/>
          <a:ext cx="5080000" cy="1714500"/>
        </p:xfrm>
        <a:graphic>
          <a:graphicData uri="http://schemas.openxmlformats.org/drawingml/2006/table">
            <a:tbl>
              <a:tblPr firstRow="1" lastRow="1">
                <a:tableStyleId>{5C22544A-7EE6-4342-B048-85BDC9FD1C3A}</a:tableStyleId>
              </a:tblPr>
              <a:tblGrid>
                <a:gridCol w="2766588">
                  <a:extLst>
                    <a:ext uri="{9D8B030D-6E8A-4147-A177-3AD203B41FA5}">
                      <a16:colId xmlns:a16="http://schemas.microsoft.com/office/drawing/2014/main" val="2956941081"/>
                    </a:ext>
                  </a:extLst>
                </a:gridCol>
                <a:gridCol w="715521">
                  <a:extLst>
                    <a:ext uri="{9D8B030D-6E8A-4147-A177-3AD203B41FA5}">
                      <a16:colId xmlns:a16="http://schemas.microsoft.com/office/drawing/2014/main" val="91331133"/>
                    </a:ext>
                  </a:extLst>
                </a:gridCol>
                <a:gridCol w="770767">
                  <a:extLst>
                    <a:ext uri="{9D8B030D-6E8A-4147-A177-3AD203B41FA5}">
                      <a16:colId xmlns:a16="http://schemas.microsoft.com/office/drawing/2014/main" val="2002542065"/>
                    </a:ext>
                  </a:extLst>
                </a:gridCol>
                <a:gridCol w="827124">
                  <a:extLst>
                    <a:ext uri="{9D8B030D-6E8A-4147-A177-3AD203B41FA5}">
                      <a16:colId xmlns:a16="http://schemas.microsoft.com/office/drawing/2014/main" val="834613132"/>
                    </a:ext>
                  </a:extLst>
                </a:gridCol>
              </a:tblGrid>
              <a:tr h="190500">
                <a:tc>
                  <a:txBody>
                    <a:bodyPr/>
                    <a:lstStyle/>
                    <a:p>
                      <a:pPr algn="l" fontAlgn="b"/>
                      <a:r>
                        <a:rPr lang="it-IT" sz="1100" u="none" strike="noStrike" dirty="0">
                          <a:effectLst/>
                        </a:rPr>
                        <a:t>Stato Patrimoniale </a:t>
                      </a:r>
                      <a:endParaRPr lang="it-IT"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it-IT" sz="1100" u="none" strike="noStrike">
                          <a:effectLst/>
                        </a:rPr>
                        <a:t>2024</a:t>
                      </a:r>
                      <a:endParaRPr lang="it-IT"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it-IT" sz="1100" u="none" strike="noStrike">
                          <a:effectLst/>
                        </a:rPr>
                        <a:t>2023</a:t>
                      </a:r>
                      <a:endParaRPr lang="it-IT"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it-IT" sz="1100" u="none" strike="noStrike">
                          <a:effectLst/>
                        </a:rPr>
                        <a:t>Delta </a:t>
                      </a:r>
                      <a:endParaRPr lang="it-IT"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12041665"/>
                  </a:ext>
                </a:extLst>
              </a:tr>
              <a:tr h="190500">
                <a:tc>
                  <a:txBody>
                    <a:bodyPr/>
                    <a:lstStyle/>
                    <a:p>
                      <a:pPr algn="l" fontAlgn="b"/>
                      <a:r>
                        <a:rPr lang="it-IT" sz="1100" u="none" strike="noStrike" dirty="0">
                          <a:effectLst/>
                        </a:rPr>
                        <a:t>Immobilizzazioni</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619.383</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686.009</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-66.626</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787543816"/>
                  </a:ext>
                </a:extLst>
              </a:tr>
              <a:tr h="190500">
                <a:tc>
                  <a:txBody>
                    <a:bodyPr/>
                    <a:lstStyle/>
                    <a:p>
                      <a:pPr algn="l" fontAlgn="b"/>
                      <a:r>
                        <a:rPr lang="it-IT" sz="1100" u="none" strike="noStrike" dirty="0">
                          <a:effectLst/>
                        </a:rPr>
                        <a:t>Attivo Circolante</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1.264.841</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1.847.079</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-582.238</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727216258"/>
                  </a:ext>
                </a:extLst>
              </a:tr>
              <a:tr h="190500">
                <a:tc>
                  <a:txBody>
                    <a:bodyPr/>
                    <a:lstStyle/>
                    <a:p>
                      <a:pPr algn="l" fontAlgn="b"/>
                      <a:r>
                        <a:rPr lang="it-IT" sz="1100" u="none" strike="noStrike">
                          <a:effectLst/>
                        </a:rPr>
                        <a:t>Ratei e risconti</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56.667</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27.533</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29.134</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528315220"/>
                  </a:ext>
                </a:extLst>
              </a:tr>
              <a:tr h="190500">
                <a:tc>
                  <a:txBody>
                    <a:bodyPr/>
                    <a:lstStyle/>
                    <a:p>
                      <a:pPr algn="l" fontAlgn="b"/>
                      <a:r>
                        <a:rPr lang="it-IT" sz="1100" u="none" strike="noStrike">
                          <a:effectLst/>
                        </a:rPr>
                        <a:t>Patrimonio netto (senza risultato di esercizio</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-160.284</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-124.118</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-36.166</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785776013"/>
                  </a:ext>
                </a:extLst>
              </a:tr>
              <a:tr h="190500">
                <a:tc>
                  <a:txBody>
                    <a:bodyPr/>
                    <a:lstStyle/>
                    <a:p>
                      <a:pPr algn="l" fontAlgn="b"/>
                      <a:r>
                        <a:rPr lang="it-IT" sz="1100" u="none" strike="noStrike">
                          <a:effectLst/>
                        </a:rPr>
                        <a:t>Fondi per rischi ed oneri</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-8.814</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-3.170</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-5.644</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288222025"/>
                  </a:ext>
                </a:extLst>
              </a:tr>
              <a:tr h="190500">
                <a:tc>
                  <a:txBody>
                    <a:bodyPr/>
                    <a:lstStyle/>
                    <a:p>
                      <a:pPr algn="l" fontAlgn="b"/>
                      <a:r>
                        <a:rPr lang="it-IT" sz="1100" u="none" strike="noStrike">
                          <a:effectLst/>
                        </a:rPr>
                        <a:t>Trattamento di fine rapporto di lavoro</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-452.759</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-437.500</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-15.259</a:t>
                      </a:r>
                      <a:endParaRPr lang="it-IT" sz="11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162003780"/>
                  </a:ext>
                </a:extLst>
              </a:tr>
              <a:tr h="190500">
                <a:tc>
                  <a:txBody>
                    <a:bodyPr/>
                    <a:lstStyle/>
                    <a:p>
                      <a:pPr algn="l" fontAlgn="b"/>
                      <a:r>
                        <a:rPr lang="it-IT" sz="1100" u="none" strike="noStrike">
                          <a:effectLst/>
                        </a:rPr>
                        <a:t>Debiti </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a:effectLst/>
                        </a:rPr>
                        <a:t>-1.297.001</a:t>
                      </a:r>
                      <a:endParaRPr lang="it-IT"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-1.959.667</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it-IT" sz="1100" u="none" strike="noStrike" dirty="0">
                          <a:effectLst/>
                        </a:rPr>
                        <a:t>662.666</a:t>
                      </a:r>
                      <a:endParaRPr lang="it-IT"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338718544"/>
                  </a:ext>
                </a:extLst>
              </a:tr>
              <a:tr h="190500">
                <a:tc>
                  <a:txBody>
                    <a:bodyPr/>
                    <a:lstStyle/>
                    <a:p>
                      <a:pPr algn="l" fontAlgn="b"/>
                      <a:r>
                        <a:rPr lang="it-IT" sz="1100" u="none" strike="noStrike">
                          <a:effectLst/>
                        </a:rPr>
                        <a:t>Risultato di esercizio </a:t>
                      </a:r>
                      <a:endParaRPr lang="it-IT"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100" u="none" strike="noStrike">
                          <a:effectLst/>
                        </a:rPr>
                        <a:t>22.033</a:t>
                      </a:r>
                      <a:endParaRPr lang="it-IT"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100" u="none" strike="noStrike">
                          <a:effectLst/>
                        </a:rPr>
                        <a:t>36.166</a:t>
                      </a:r>
                      <a:endParaRPr lang="it-IT"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it-IT" sz="1100" u="none" strike="noStrike" dirty="0">
                          <a:effectLst/>
                        </a:rPr>
                        <a:t>14.133</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4667037"/>
                  </a:ext>
                </a:extLst>
              </a:tr>
            </a:tbl>
          </a:graphicData>
        </a:graphic>
      </p:graphicFrame>
      <p:sp>
        <p:nvSpPr>
          <p:cNvPr id="5" name="object 3">
            <a:extLst>
              <a:ext uri="{FF2B5EF4-FFF2-40B4-BE49-F238E27FC236}">
                <a16:creationId xmlns:a16="http://schemas.microsoft.com/office/drawing/2014/main" id="{B57AD800-EEC1-8A0F-0EB0-99195DCE8002}"/>
              </a:ext>
            </a:extLst>
          </p:cNvPr>
          <p:cNvSpPr txBox="1"/>
          <p:nvPr/>
        </p:nvSpPr>
        <p:spPr>
          <a:xfrm>
            <a:off x="3474257" y="158360"/>
            <a:ext cx="5261956" cy="1661993"/>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Bilancio</a:t>
            </a:r>
          </a:p>
          <a:p>
            <a:pPr marL="12700" algn="ctr"/>
            <a:r>
              <a:rPr lang="it-IT" sz="5400" dirty="0">
                <a:solidFill>
                  <a:schemeClr val="bg1"/>
                </a:solidFill>
                <a:latin typeface="Optima Bold" pitchFamily="2" charset="0"/>
              </a:rPr>
              <a:t> </a:t>
            </a:r>
            <a:r>
              <a:rPr lang="it-IT" sz="5400" dirty="0">
                <a:solidFill>
                  <a:srgbClr val="FF0000"/>
                </a:solidFill>
                <a:latin typeface="Optima Bold" pitchFamily="2" charset="0"/>
              </a:rPr>
              <a:t>2024</a:t>
            </a:r>
            <a:endParaRPr lang="it-IT" sz="5400" dirty="0">
              <a:solidFill>
                <a:srgbClr val="FF0000"/>
              </a:solidFill>
              <a:latin typeface="Tahoma"/>
              <a:cs typeface="Tahoma"/>
            </a:endParaRPr>
          </a:p>
        </p:txBody>
      </p:sp>
      <p:sp>
        <p:nvSpPr>
          <p:cNvPr id="6" name="object 3">
            <a:extLst>
              <a:ext uri="{FF2B5EF4-FFF2-40B4-BE49-F238E27FC236}">
                <a16:creationId xmlns:a16="http://schemas.microsoft.com/office/drawing/2014/main" id="{3549FF42-FBF9-6290-F15F-325586852DDA}"/>
              </a:ext>
            </a:extLst>
          </p:cNvPr>
          <p:cNvSpPr txBox="1"/>
          <p:nvPr/>
        </p:nvSpPr>
        <p:spPr>
          <a:xfrm>
            <a:off x="572655" y="1857087"/>
            <a:ext cx="5553276" cy="641201"/>
          </a:xfrm>
          <a:prstGeom prst="rect">
            <a:avLst/>
          </a:prstGeom>
        </p:spPr>
        <p:txBody>
          <a:bodyPr vert="horz" wrap="square" lIns="0" tIns="0" rIns="0" bIns="0" rtlCol="0">
            <a:spAutoFit/>
          </a:bodyPr>
          <a:lstStyle/>
          <a:p>
            <a:pPr marL="12700" algn="ctr">
              <a:lnSpc>
                <a:spcPts val="5000"/>
              </a:lnSpc>
            </a:pPr>
            <a:r>
              <a:rPr lang="it-IT" sz="4400" dirty="0">
                <a:solidFill>
                  <a:srgbClr val="F5860B"/>
                </a:solidFill>
                <a:latin typeface="Optima Bold" pitchFamily="2" charset="0"/>
              </a:rPr>
              <a:t>Stato</a:t>
            </a:r>
            <a:r>
              <a:rPr lang="it-IT" sz="4400" dirty="0">
                <a:solidFill>
                  <a:srgbClr val="002060"/>
                </a:solidFill>
                <a:latin typeface="Optima Bold" pitchFamily="2" charset="0"/>
              </a:rPr>
              <a:t> </a:t>
            </a:r>
            <a:r>
              <a:rPr lang="it-IT" sz="4400" dirty="0">
                <a:solidFill>
                  <a:srgbClr val="00B050"/>
                </a:solidFill>
                <a:latin typeface="Optima Bold" pitchFamily="2" charset="0"/>
                <a:cs typeface="Tahoma"/>
              </a:rPr>
              <a:t>Patrimoniale</a:t>
            </a:r>
            <a:endParaRPr lang="it-IT" sz="4400" dirty="0">
              <a:solidFill>
                <a:srgbClr val="00B050"/>
              </a:solidFill>
              <a:latin typeface="Tahoma"/>
              <a:cs typeface="Tahoma"/>
            </a:endParaRPr>
          </a:p>
        </p:txBody>
      </p:sp>
      <mc:AlternateContent xmlns:mc="http://schemas.openxmlformats.org/markup-compatibility/2006" xmlns:cx1="http://schemas.microsoft.com/office/drawing/2015/9/8/chartex">
        <mc:Choice Requires="cx1">
          <p:graphicFrame>
            <p:nvGraphicFramePr>
              <p:cNvPr id="9" name="Grafico 8">
                <a:extLst>
                  <a:ext uri="{FF2B5EF4-FFF2-40B4-BE49-F238E27FC236}">
                    <a16:creationId xmlns:a16="http://schemas.microsoft.com/office/drawing/2014/main" id="{1E20CD0B-54D6-2F26-956D-527EFFD9E6ED}"/>
                  </a:ext>
                </a:extLst>
              </p:cNvPr>
              <p:cNvGraphicFramePr/>
              <p:nvPr>
                <p:extLst>
                  <p:ext uri="{D42A27DB-BD31-4B8C-83A1-F6EECF244321}">
                    <p14:modId xmlns:p14="http://schemas.microsoft.com/office/powerpoint/2010/main" val="1635844584"/>
                  </p:ext>
                </p:extLst>
              </p:nvPr>
            </p:nvGraphicFramePr>
            <p:xfrm>
              <a:off x="6409668" y="1978713"/>
              <a:ext cx="5261956" cy="3605212"/>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9" name="Grafico 8">
                <a:extLst>
                  <a:ext uri="{FF2B5EF4-FFF2-40B4-BE49-F238E27FC236}">
                    <a16:creationId xmlns:a16="http://schemas.microsoft.com/office/drawing/2014/main" id="{1E20CD0B-54D6-2F26-956D-527EFFD9E6ED}"/>
                  </a:ext>
                </a:extLst>
              </p:cNvPr>
              <p:cNvPicPr>
                <a:picLocks noGrp="1" noRot="1" noChangeAspect="1" noMove="1" noResize="1" noEditPoints="1" noAdjustHandles="1" noChangeArrowheads="1" noChangeShapeType="1"/>
              </p:cNvPicPr>
              <p:nvPr/>
            </p:nvPicPr>
            <p:blipFill>
              <a:blip r:embed="rId5"/>
              <a:stretch>
                <a:fillRect/>
              </a:stretch>
            </p:blipFill>
            <p:spPr>
              <a:xfrm>
                <a:off x="6409668" y="1978713"/>
                <a:ext cx="5261956" cy="3605212"/>
              </a:xfrm>
              <a:prstGeom prst="rect">
                <a:avLst/>
              </a:prstGeom>
            </p:spPr>
          </p:pic>
        </mc:Fallback>
      </mc:AlternateContent>
      <p:sp>
        <p:nvSpPr>
          <p:cNvPr id="10" name="CasellaDiTesto 9">
            <a:extLst>
              <a:ext uri="{FF2B5EF4-FFF2-40B4-BE49-F238E27FC236}">
                <a16:creationId xmlns:a16="http://schemas.microsoft.com/office/drawing/2014/main" id="{F0571147-E177-F362-F70A-0FCFB8CC514D}"/>
              </a:ext>
            </a:extLst>
          </p:cNvPr>
          <p:cNvSpPr txBox="1"/>
          <p:nvPr/>
        </p:nvSpPr>
        <p:spPr>
          <a:xfrm>
            <a:off x="11046690" y="4165600"/>
            <a:ext cx="522900" cy="230832"/>
          </a:xfrm>
          <a:prstGeom prst="rect">
            <a:avLst/>
          </a:prstGeom>
          <a:noFill/>
        </p:spPr>
        <p:txBody>
          <a:bodyPr wrap="none" rtlCol="0">
            <a:spAutoFit/>
          </a:bodyPr>
          <a:lstStyle/>
          <a:p>
            <a:r>
              <a:rPr lang="it-IT" sz="900" b="1" dirty="0">
                <a:solidFill>
                  <a:prstClr val="black">
                    <a:lumMod val="65000"/>
                    <a:lumOff val="35000"/>
                  </a:prstClr>
                </a:solidFill>
                <a:latin typeface="Aptos" panose="02110004020202020204"/>
                <a:cs typeface="Calibri" panose="020F0502020204030204" pitchFamily="34" charset="0"/>
              </a:rPr>
              <a:t>22.033</a:t>
            </a:r>
          </a:p>
        </p:txBody>
      </p:sp>
    </p:spTree>
    <p:extLst>
      <p:ext uri="{BB962C8B-B14F-4D97-AF65-F5344CB8AC3E}">
        <p14:creationId xmlns:p14="http://schemas.microsoft.com/office/powerpoint/2010/main" val="122448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5905F-AF13-D2A2-656E-EC7B6B6B9913}"/>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AD4C368C-D235-9E5E-C3ED-B35390EF1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5132C0A9-3694-2272-E53F-2B294FEB30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pic>
        <p:nvPicPr>
          <p:cNvPr id="2" name="Immagine 1" descr="Immagine che contiene statico&#10;&#10;Il contenuto generato dall'IA potrebbe non essere corretto.">
            <a:extLst>
              <a:ext uri="{FF2B5EF4-FFF2-40B4-BE49-F238E27FC236}">
                <a16:creationId xmlns:a16="http://schemas.microsoft.com/office/drawing/2014/main" id="{501193E1-BE79-0F4D-FEE2-7B056C98CF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object 4">
            <a:extLst>
              <a:ext uri="{FF2B5EF4-FFF2-40B4-BE49-F238E27FC236}">
                <a16:creationId xmlns:a16="http://schemas.microsoft.com/office/drawing/2014/main" id="{F72DCABF-B891-40CA-CA1E-34223645DA21}"/>
              </a:ext>
            </a:extLst>
          </p:cNvPr>
          <p:cNvSpPr txBox="1"/>
          <p:nvPr/>
        </p:nvSpPr>
        <p:spPr>
          <a:xfrm>
            <a:off x="4995047" y="298131"/>
            <a:ext cx="1532279" cy="1672637"/>
          </a:xfrm>
          <a:prstGeom prst="rect">
            <a:avLst/>
          </a:prstGeom>
          <a:noFill/>
        </p:spPr>
        <p:txBody>
          <a:bodyPr vert="horz" wrap="square" lIns="0" tIns="0" rIns="0" bIns="0" rtlCol="0">
            <a:spAutoFit/>
          </a:bodyPr>
          <a:lstStyle/>
          <a:p>
            <a:pPr marL="12700">
              <a:lnSpc>
                <a:spcPts val="15219"/>
              </a:lnSpc>
            </a:pPr>
            <a:r>
              <a:rPr sz="8000" spc="-150" dirty="0">
                <a:solidFill>
                  <a:srgbClr val="002060"/>
                </a:solidFill>
                <a:latin typeface="Tahoma"/>
                <a:cs typeface="Tahoma"/>
              </a:rPr>
              <a:t>20</a:t>
            </a:r>
            <a:endParaRPr sz="10700" dirty="0">
              <a:solidFill>
                <a:srgbClr val="002060"/>
              </a:solidFill>
              <a:latin typeface="Tahoma"/>
              <a:cs typeface="Tahoma"/>
            </a:endParaRPr>
          </a:p>
        </p:txBody>
      </p:sp>
      <p:sp>
        <p:nvSpPr>
          <p:cNvPr id="5" name="object 5">
            <a:extLst>
              <a:ext uri="{FF2B5EF4-FFF2-40B4-BE49-F238E27FC236}">
                <a16:creationId xmlns:a16="http://schemas.microsoft.com/office/drawing/2014/main" id="{3AE2E2AC-9019-0C4C-6750-EA8B67817A46}"/>
              </a:ext>
            </a:extLst>
          </p:cNvPr>
          <p:cNvSpPr txBox="1"/>
          <p:nvPr/>
        </p:nvSpPr>
        <p:spPr>
          <a:xfrm>
            <a:off x="6157952" y="868119"/>
            <a:ext cx="672110" cy="553998"/>
          </a:xfrm>
          <a:prstGeom prst="rect">
            <a:avLst/>
          </a:prstGeom>
        </p:spPr>
        <p:txBody>
          <a:bodyPr vert="horz" wrap="square" lIns="0" tIns="0" rIns="0" bIns="0" rtlCol="0">
            <a:spAutoFit/>
          </a:bodyPr>
          <a:lstStyle/>
          <a:p>
            <a:pPr marL="12700"/>
            <a:r>
              <a:rPr lang="it-IT" sz="3600" u="sng" dirty="0">
                <a:solidFill>
                  <a:srgbClr val="FF0000"/>
                </a:solidFill>
                <a:latin typeface="Tahoma"/>
                <a:cs typeface="Tahoma"/>
              </a:rPr>
              <a:t>20</a:t>
            </a:r>
            <a:endParaRPr sz="3600" u="sng" dirty="0">
              <a:solidFill>
                <a:srgbClr val="FF0000"/>
              </a:solidFill>
              <a:latin typeface="Tahoma"/>
              <a:cs typeface="Tahoma"/>
            </a:endParaRPr>
          </a:p>
        </p:txBody>
      </p:sp>
      <p:sp>
        <p:nvSpPr>
          <p:cNvPr id="6" name="object 6">
            <a:extLst>
              <a:ext uri="{FF2B5EF4-FFF2-40B4-BE49-F238E27FC236}">
                <a16:creationId xmlns:a16="http://schemas.microsoft.com/office/drawing/2014/main" id="{6B9ECA04-96B4-AF2D-EEB9-470E665EC591}"/>
              </a:ext>
            </a:extLst>
          </p:cNvPr>
          <p:cNvSpPr txBox="1"/>
          <p:nvPr/>
        </p:nvSpPr>
        <p:spPr>
          <a:xfrm>
            <a:off x="6134409" y="1280424"/>
            <a:ext cx="768078" cy="615553"/>
          </a:xfrm>
          <a:prstGeom prst="rect">
            <a:avLst/>
          </a:prstGeom>
        </p:spPr>
        <p:txBody>
          <a:bodyPr vert="horz" wrap="square" lIns="0" tIns="0" rIns="0" bIns="0" rtlCol="0">
            <a:spAutoFit/>
          </a:bodyPr>
          <a:lstStyle/>
          <a:p>
            <a:pPr marL="12700"/>
            <a:r>
              <a:rPr lang="it-IT" sz="4000" spc="-45" dirty="0">
                <a:solidFill>
                  <a:srgbClr val="FF0000"/>
                </a:solidFill>
                <a:latin typeface="Tahoma"/>
                <a:cs typeface="Tahoma"/>
              </a:rPr>
              <a:t>24</a:t>
            </a:r>
            <a:endParaRPr sz="4000" dirty="0">
              <a:solidFill>
                <a:srgbClr val="FF0000"/>
              </a:solidFill>
              <a:latin typeface="Tahoma"/>
              <a:cs typeface="Tahoma"/>
            </a:endParaRPr>
          </a:p>
        </p:txBody>
      </p:sp>
      <p:sp>
        <p:nvSpPr>
          <p:cNvPr id="8" name="object 3">
            <a:extLst>
              <a:ext uri="{FF2B5EF4-FFF2-40B4-BE49-F238E27FC236}">
                <a16:creationId xmlns:a16="http://schemas.microsoft.com/office/drawing/2014/main" id="{0D2387A1-A3C9-1E23-D0B9-4EC26F3AAD58}"/>
              </a:ext>
            </a:extLst>
          </p:cNvPr>
          <p:cNvSpPr txBox="1"/>
          <p:nvPr/>
        </p:nvSpPr>
        <p:spPr>
          <a:xfrm>
            <a:off x="4458927" y="23638"/>
            <a:ext cx="3273970" cy="830997"/>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Highlight</a:t>
            </a:r>
            <a:endParaRPr lang="it-IT" sz="5400" dirty="0">
              <a:solidFill>
                <a:schemeClr val="bg1"/>
              </a:solidFill>
              <a:latin typeface="Tahoma"/>
              <a:cs typeface="Tahoma"/>
            </a:endParaRPr>
          </a:p>
        </p:txBody>
      </p:sp>
      <p:graphicFrame>
        <p:nvGraphicFramePr>
          <p:cNvPr id="9" name="Grafico 8">
            <a:extLst>
              <a:ext uri="{FF2B5EF4-FFF2-40B4-BE49-F238E27FC236}">
                <a16:creationId xmlns:a16="http://schemas.microsoft.com/office/drawing/2014/main" id="{81BF71D3-4F4B-44CA-A784-F97A08AAC810}"/>
              </a:ext>
            </a:extLst>
          </p:cNvPr>
          <p:cNvGraphicFramePr>
            <a:graphicFrameLocks/>
          </p:cNvGraphicFramePr>
          <p:nvPr>
            <p:extLst>
              <p:ext uri="{D42A27DB-BD31-4B8C-83A1-F6EECF244321}">
                <p14:modId xmlns:p14="http://schemas.microsoft.com/office/powerpoint/2010/main" val="2439311939"/>
              </p:ext>
            </p:extLst>
          </p:nvPr>
        </p:nvGraphicFramePr>
        <p:xfrm>
          <a:off x="590503" y="2057400"/>
          <a:ext cx="5131288"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Grafico 9">
            <a:extLst>
              <a:ext uri="{FF2B5EF4-FFF2-40B4-BE49-F238E27FC236}">
                <a16:creationId xmlns:a16="http://schemas.microsoft.com/office/drawing/2014/main" id="{E2433538-14C7-35B2-B398-7405676A0784}"/>
              </a:ext>
            </a:extLst>
          </p:cNvPr>
          <p:cNvGraphicFramePr>
            <a:graphicFrameLocks/>
          </p:cNvGraphicFramePr>
          <p:nvPr>
            <p:extLst>
              <p:ext uri="{D42A27DB-BD31-4B8C-83A1-F6EECF244321}">
                <p14:modId xmlns:p14="http://schemas.microsoft.com/office/powerpoint/2010/main" val="3302390897"/>
              </p:ext>
            </p:extLst>
          </p:nvPr>
        </p:nvGraphicFramePr>
        <p:xfrm>
          <a:off x="6665378" y="2057400"/>
          <a:ext cx="5343525" cy="2743200"/>
        </p:xfrm>
        <a:graphic>
          <a:graphicData uri="http://schemas.openxmlformats.org/drawingml/2006/chart">
            <c:chart xmlns:c="http://schemas.openxmlformats.org/drawingml/2006/chart" xmlns:r="http://schemas.openxmlformats.org/officeDocument/2006/relationships" r:id="rId5"/>
          </a:graphicData>
        </a:graphic>
      </p:graphicFrame>
      <p:pic>
        <p:nvPicPr>
          <p:cNvPr id="12" name="Immagine 11">
            <a:extLst>
              <a:ext uri="{FF2B5EF4-FFF2-40B4-BE49-F238E27FC236}">
                <a16:creationId xmlns:a16="http://schemas.microsoft.com/office/drawing/2014/main" id="{58B272ED-D8F4-1944-3F26-EA87C70B9DC1}"/>
              </a:ext>
            </a:extLst>
          </p:cNvPr>
          <p:cNvPicPr>
            <a:picLocks noChangeAspect="1"/>
          </p:cNvPicPr>
          <p:nvPr/>
        </p:nvPicPr>
        <p:blipFill>
          <a:blip r:embed="rId6"/>
          <a:stretch>
            <a:fillRect/>
          </a:stretch>
        </p:blipFill>
        <p:spPr>
          <a:xfrm>
            <a:off x="3156147" y="5629275"/>
            <a:ext cx="5857875" cy="400050"/>
          </a:xfrm>
          <a:prstGeom prst="rect">
            <a:avLst/>
          </a:prstGeom>
        </p:spPr>
      </p:pic>
    </p:spTree>
    <p:extLst>
      <p:ext uri="{BB962C8B-B14F-4D97-AF65-F5344CB8AC3E}">
        <p14:creationId xmlns:p14="http://schemas.microsoft.com/office/powerpoint/2010/main" val="4285117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D21FF-E117-BA20-9D46-3CD5CBC978AB}"/>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D616F850-9737-7743-5645-C41D653014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F15AE2E0-558E-3B45-1382-3316FF0E74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sp>
        <p:nvSpPr>
          <p:cNvPr id="2" name="object 3">
            <a:extLst>
              <a:ext uri="{FF2B5EF4-FFF2-40B4-BE49-F238E27FC236}">
                <a16:creationId xmlns:a16="http://schemas.microsoft.com/office/drawing/2014/main" id="{F7015FA7-EFA6-A5E8-C942-DAD0CF27A553}"/>
              </a:ext>
            </a:extLst>
          </p:cNvPr>
          <p:cNvSpPr txBox="1"/>
          <p:nvPr/>
        </p:nvSpPr>
        <p:spPr>
          <a:xfrm>
            <a:off x="1318621" y="2191412"/>
            <a:ext cx="4276725" cy="641201"/>
          </a:xfrm>
          <a:prstGeom prst="rect">
            <a:avLst/>
          </a:prstGeom>
        </p:spPr>
        <p:txBody>
          <a:bodyPr vert="horz" wrap="square" lIns="0" tIns="0" rIns="0" bIns="0" rtlCol="0">
            <a:spAutoFit/>
          </a:bodyPr>
          <a:lstStyle/>
          <a:p>
            <a:pPr marL="12700" algn="ctr">
              <a:lnSpc>
                <a:spcPts val="5000"/>
              </a:lnSpc>
            </a:pPr>
            <a:r>
              <a:rPr lang="it-IT" sz="4400" dirty="0">
                <a:solidFill>
                  <a:srgbClr val="FF6600"/>
                </a:solidFill>
                <a:latin typeface="Optima Bold" pitchFamily="2" charset="0"/>
              </a:rPr>
              <a:t>Cash </a:t>
            </a:r>
            <a:r>
              <a:rPr lang="it-IT" sz="4400" dirty="0">
                <a:solidFill>
                  <a:srgbClr val="156082"/>
                </a:solidFill>
                <a:latin typeface="Optima Bold" pitchFamily="2" charset="0"/>
              </a:rPr>
              <a:t>Flow</a:t>
            </a:r>
            <a:endParaRPr lang="it-IT" sz="4400" dirty="0">
              <a:solidFill>
                <a:srgbClr val="92D050"/>
              </a:solidFill>
              <a:latin typeface="Tahoma"/>
              <a:cs typeface="Tahoma"/>
            </a:endParaRPr>
          </a:p>
        </p:txBody>
      </p:sp>
      <p:sp>
        <p:nvSpPr>
          <p:cNvPr id="4" name="object 3">
            <a:extLst>
              <a:ext uri="{FF2B5EF4-FFF2-40B4-BE49-F238E27FC236}">
                <a16:creationId xmlns:a16="http://schemas.microsoft.com/office/drawing/2014/main" id="{DC44F1E4-7673-695E-E4B8-145A3C83040E}"/>
              </a:ext>
            </a:extLst>
          </p:cNvPr>
          <p:cNvSpPr txBox="1"/>
          <p:nvPr/>
        </p:nvSpPr>
        <p:spPr>
          <a:xfrm>
            <a:off x="3474257" y="158360"/>
            <a:ext cx="5261956" cy="1661993"/>
          </a:xfrm>
          <a:prstGeom prst="rect">
            <a:avLst/>
          </a:prstGeom>
        </p:spPr>
        <p:txBody>
          <a:bodyPr vert="horz" wrap="square" lIns="0" tIns="0" rIns="0" bIns="0" rtlCol="0">
            <a:spAutoFit/>
          </a:bodyPr>
          <a:lstStyle/>
          <a:p>
            <a:pPr marL="12700" algn="ctr"/>
            <a:r>
              <a:rPr lang="it-IT" sz="5400" dirty="0">
                <a:solidFill>
                  <a:schemeClr val="bg1"/>
                </a:solidFill>
                <a:latin typeface="Optima Bold" pitchFamily="2" charset="0"/>
              </a:rPr>
              <a:t>Bilancio</a:t>
            </a:r>
          </a:p>
          <a:p>
            <a:pPr marL="12700" algn="ctr"/>
            <a:r>
              <a:rPr lang="it-IT" sz="5400" dirty="0">
                <a:solidFill>
                  <a:schemeClr val="bg1"/>
                </a:solidFill>
                <a:latin typeface="Optima Bold" pitchFamily="2" charset="0"/>
              </a:rPr>
              <a:t> </a:t>
            </a:r>
            <a:r>
              <a:rPr lang="it-IT" sz="5400" dirty="0">
                <a:solidFill>
                  <a:srgbClr val="FF0000"/>
                </a:solidFill>
                <a:latin typeface="Optima Bold" pitchFamily="2" charset="0"/>
              </a:rPr>
              <a:t>2024</a:t>
            </a:r>
            <a:endParaRPr lang="it-IT" sz="5400" dirty="0">
              <a:solidFill>
                <a:srgbClr val="FF0000"/>
              </a:solidFill>
              <a:latin typeface="Tahoma"/>
              <a:cs typeface="Tahoma"/>
            </a:endParaRPr>
          </a:p>
        </p:txBody>
      </p:sp>
      <p:graphicFrame>
        <p:nvGraphicFramePr>
          <p:cNvPr id="5" name="Tabella 4">
            <a:extLst>
              <a:ext uri="{FF2B5EF4-FFF2-40B4-BE49-F238E27FC236}">
                <a16:creationId xmlns:a16="http://schemas.microsoft.com/office/drawing/2014/main" id="{6C96ABC0-5179-3C62-CD38-AD69D8C76CF0}"/>
              </a:ext>
            </a:extLst>
          </p:cNvPr>
          <p:cNvGraphicFramePr>
            <a:graphicFrameLocks noGrp="1"/>
          </p:cNvGraphicFramePr>
          <p:nvPr>
            <p:extLst>
              <p:ext uri="{D42A27DB-BD31-4B8C-83A1-F6EECF244321}">
                <p14:modId xmlns:p14="http://schemas.microsoft.com/office/powerpoint/2010/main" val="722919762"/>
              </p:ext>
            </p:extLst>
          </p:nvPr>
        </p:nvGraphicFramePr>
        <p:xfrm>
          <a:off x="7315200" y="1692998"/>
          <a:ext cx="4478115" cy="4356430"/>
        </p:xfrm>
        <a:graphic>
          <a:graphicData uri="http://schemas.openxmlformats.org/drawingml/2006/table">
            <a:tbl>
              <a:tblPr firstRow="1" lastRow="1">
                <a:tableStyleId>{5C22544A-7EE6-4342-B048-85BDC9FD1C3A}</a:tableStyleId>
              </a:tblPr>
              <a:tblGrid>
                <a:gridCol w="2848366">
                  <a:extLst>
                    <a:ext uri="{9D8B030D-6E8A-4147-A177-3AD203B41FA5}">
                      <a16:colId xmlns:a16="http://schemas.microsoft.com/office/drawing/2014/main" val="3847638061"/>
                    </a:ext>
                  </a:extLst>
                </a:gridCol>
                <a:gridCol w="579709">
                  <a:extLst>
                    <a:ext uri="{9D8B030D-6E8A-4147-A177-3AD203B41FA5}">
                      <a16:colId xmlns:a16="http://schemas.microsoft.com/office/drawing/2014/main" val="2889839801"/>
                    </a:ext>
                  </a:extLst>
                </a:gridCol>
                <a:gridCol w="525020">
                  <a:extLst>
                    <a:ext uri="{9D8B030D-6E8A-4147-A177-3AD203B41FA5}">
                      <a16:colId xmlns:a16="http://schemas.microsoft.com/office/drawing/2014/main" val="248900697"/>
                    </a:ext>
                  </a:extLst>
                </a:gridCol>
                <a:gridCol w="525020">
                  <a:extLst>
                    <a:ext uri="{9D8B030D-6E8A-4147-A177-3AD203B41FA5}">
                      <a16:colId xmlns:a16="http://schemas.microsoft.com/office/drawing/2014/main" val="2122062907"/>
                    </a:ext>
                  </a:extLst>
                </a:gridCol>
              </a:tblGrid>
              <a:tr h="150950">
                <a:tc>
                  <a:txBody>
                    <a:bodyPr/>
                    <a:lstStyle/>
                    <a:p>
                      <a:pPr algn="l" fontAlgn="b"/>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tc>
                  <a:txBody>
                    <a:bodyPr/>
                    <a:lstStyle/>
                    <a:p>
                      <a:pPr algn="ctr" fontAlgn="b"/>
                      <a:r>
                        <a:rPr lang="it-IT" sz="900" u="none" strike="noStrike" dirty="0">
                          <a:effectLst/>
                        </a:rPr>
                        <a:t>2024</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tc>
                  <a:txBody>
                    <a:bodyPr/>
                    <a:lstStyle/>
                    <a:p>
                      <a:pPr algn="ctr" fontAlgn="b"/>
                      <a:r>
                        <a:rPr lang="it-IT" sz="900" u="none" strike="noStrike" dirty="0">
                          <a:effectLst/>
                        </a:rPr>
                        <a:t>2023</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tc>
                  <a:txBody>
                    <a:bodyPr/>
                    <a:lstStyle/>
                    <a:p>
                      <a:pPr algn="ctr" fontAlgn="b"/>
                      <a:r>
                        <a:rPr lang="it-IT" sz="900" u="none" strike="noStrike" dirty="0">
                          <a:effectLst/>
                        </a:rPr>
                        <a:t>Delta</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extLst>
                  <a:ext uri="{0D108BD9-81ED-4DB2-BD59-A6C34878D82A}">
                    <a16:rowId xmlns:a16="http://schemas.microsoft.com/office/drawing/2014/main" val="88052381"/>
                  </a:ext>
                </a:extLst>
              </a:tr>
              <a:tr h="152038">
                <a:tc gridSpan="2">
                  <a:txBody>
                    <a:bodyPr/>
                    <a:lstStyle/>
                    <a:p>
                      <a:pPr algn="l" fontAlgn="b"/>
                      <a:r>
                        <a:rPr lang="it-IT" sz="900" u="none" strike="noStrike" dirty="0">
                          <a:effectLst/>
                        </a:rPr>
                        <a:t>FLUSSO DI CASSA GENERATO DALLA GESTIONE CORRENTE</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hMerge="1">
                  <a:txBody>
                    <a:bodyPr/>
                    <a:lstStyle/>
                    <a:p>
                      <a:endParaRPr lang="it-IT"/>
                    </a:p>
                  </a:txBody>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3375794944"/>
                  </a:ext>
                </a:extLst>
              </a:tr>
              <a:tr h="152038">
                <a:tc>
                  <a:txBody>
                    <a:bodyPr/>
                    <a:lstStyle/>
                    <a:p>
                      <a:pPr algn="l" fontAlgn="b"/>
                      <a:r>
                        <a:rPr lang="it-IT" sz="900" u="none" strike="noStrike" dirty="0">
                          <a:effectLst/>
                        </a:rPr>
                        <a:t>AUTOFINANZIAMENTO</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1762572824"/>
                  </a:ext>
                </a:extLst>
              </a:tr>
              <a:tr h="152038">
                <a:tc>
                  <a:txBody>
                    <a:bodyPr/>
                    <a:lstStyle/>
                    <a:p>
                      <a:pPr algn="l" fontAlgn="b"/>
                      <a:r>
                        <a:rPr lang="it-IT" sz="900" u="none" strike="noStrike" dirty="0">
                          <a:effectLst/>
                        </a:rPr>
                        <a:t>Risultato di periodo</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22.034</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36.166</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-14.132</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3310883630"/>
                  </a:ext>
                </a:extLst>
              </a:tr>
              <a:tr h="152038">
                <a:tc>
                  <a:txBody>
                    <a:bodyPr/>
                    <a:lstStyle/>
                    <a:p>
                      <a:pPr algn="l" fontAlgn="b"/>
                      <a:r>
                        <a:rPr lang="it-IT" sz="900" u="none" strike="noStrike" dirty="0">
                          <a:effectLst/>
                        </a:rPr>
                        <a:t>Ammortamenti</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120.320</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115.532</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4.788</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2309042041"/>
                  </a:ext>
                </a:extLst>
              </a:tr>
              <a:tr h="152038">
                <a:tc>
                  <a:txBody>
                    <a:bodyPr/>
                    <a:lstStyle/>
                    <a:p>
                      <a:pPr algn="l" fontAlgn="b"/>
                      <a:r>
                        <a:rPr lang="it-IT" sz="900" u="none" strike="noStrike">
                          <a:effectLst/>
                        </a:rPr>
                        <a:t>Incremento/(Decremento) fondi</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20.903</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23.343</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-2.440</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3185961090"/>
                  </a:ext>
                </a:extLst>
              </a:tr>
              <a:tr h="152038">
                <a:tc>
                  <a:txBody>
                    <a:bodyPr/>
                    <a:lstStyle/>
                    <a:p>
                      <a:pPr algn="l" fontAlgn="b"/>
                      <a:r>
                        <a:rPr lang="it-IT" sz="900" b="1" u="none" strike="noStrike" dirty="0">
                          <a:solidFill>
                            <a:schemeClr val="bg1"/>
                          </a:solidFill>
                          <a:effectLst/>
                        </a:rPr>
                        <a:t>Totale autofinanziamento</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163.257</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175.041</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-11.784</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extLst>
                  <a:ext uri="{0D108BD9-81ED-4DB2-BD59-A6C34878D82A}">
                    <a16:rowId xmlns:a16="http://schemas.microsoft.com/office/drawing/2014/main" val="2571661919"/>
                  </a:ext>
                </a:extLst>
              </a:tr>
              <a:tr h="152038">
                <a:tc>
                  <a:txBody>
                    <a:bodyPr/>
                    <a:lstStyle/>
                    <a:p>
                      <a:pPr algn="l" fontAlgn="b"/>
                      <a:r>
                        <a:rPr lang="it-IT" sz="900" u="none" strike="noStrike" dirty="0">
                          <a:effectLst/>
                        </a:rPr>
                        <a:t>VARIAZIONE DEL CAPITALE CIRCOLANTE NETTO</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1047016019"/>
                  </a:ext>
                </a:extLst>
              </a:tr>
              <a:tr h="152038">
                <a:tc>
                  <a:txBody>
                    <a:bodyPr/>
                    <a:lstStyle/>
                    <a:p>
                      <a:pPr algn="l" fontAlgn="b"/>
                      <a:r>
                        <a:rPr lang="it-IT" sz="900" u="none" strike="noStrike" dirty="0">
                          <a:effectLst/>
                        </a:rPr>
                        <a:t>Decremento/(Incremento) delle rimanenze</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13.394</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-13.394</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928547121"/>
                  </a:ext>
                </a:extLst>
              </a:tr>
              <a:tr h="152038">
                <a:tc>
                  <a:txBody>
                    <a:bodyPr/>
                    <a:lstStyle/>
                    <a:p>
                      <a:pPr algn="l" fontAlgn="b"/>
                      <a:r>
                        <a:rPr lang="it-IT" sz="900" u="none" strike="noStrike">
                          <a:effectLst/>
                        </a:rPr>
                        <a:t>Decremento/(Incremento) dei crediti commerciali</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510.475</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438.294</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72.181</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1600413312"/>
                  </a:ext>
                </a:extLst>
              </a:tr>
              <a:tr h="152038">
                <a:tc>
                  <a:txBody>
                    <a:bodyPr/>
                    <a:lstStyle/>
                    <a:p>
                      <a:pPr algn="l" fontAlgn="b"/>
                      <a:r>
                        <a:rPr lang="it-IT" sz="900" u="none" strike="noStrike">
                          <a:effectLst/>
                        </a:rPr>
                        <a:t>Decrem./(Increm.) delle attività diverse</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-30.019</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15.096</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-45.115</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78239047"/>
                  </a:ext>
                </a:extLst>
              </a:tr>
              <a:tr h="152038">
                <a:tc>
                  <a:txBody>
                    <a:bodyPr/>
                    <a:lstStyle/>
                    <a:p>
                      <a:pPr algn="l" fontAlgn="b"/>
                      <a:r>
                        <a:rPr lang="it-IT" sz="900" u="none" strike="noStrike" dirty="0">
                          <a:effectLst/>
                        </a:rPr>
                        <a:t>Incremento/(Decremento) debiti commerciali</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-680.768</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-602.689</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-78.079</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408322512"/>
                  </a:ext>
                </a:extLst>
              </a:tr>
              <a:tr h="131709">
                <a:tc>
                  <a:txBody>
                    <a:bodyPr/>
                    <a:lstStyle/>
                    <a:p>
                      <a:pPr algn="l" fontAlgn="b"/>
                      <a:r>
                        <a:rPr lang="it-IT" sz="900" u="none" strike="noStrike" dirty="0" err="1">
                          <a:effectLst/>
                        </a:rPr>
                        <a:t>Increm</a:t>
                      </a:r>
                      <a:r>
                        <a:rPr lang="it-IT" sz="900" u="none" strike="noStrike" dirty="0">
                          <a:effectLst/>
                        </a:rPr>
                        <a:t>./(</a:t>
                      </a:r>
                      <a:r>
                        <a:rPr lang="it-IT" sz="900" u="none" strike="noStrike" dirty="0" err="1">
                          <a:effectLst/>
                        </a:rPr>
                        <a:t>Decrem</a:t>
                      </a:r>
                      <a:r>
                        <a:rPr lang="it-IT" sz="900" u="none" strike="noStrike" dirty="0">
                          <a:effectLst/>
                        </a:rPr>
                        <a:t>.) delle passività diverse</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18.857</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47.755</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-28.898</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3084268848"/>
                  </a:ext>
                </a:extLst>
              </a:tr>
              <a:tr h="152038">
                <a:tc>
                  <a:txBody>
                    <a:bodyPr/>
                    <a:lstStyle/>
                    <a:p>
                      <a:pPr algn="l" fontAlgn="b"/>
                      <a:r>
                        <a:rPr lang="it-IT" sz="900" b="1" u="none" strike="noStrike" dirty="0">
                          <a:solidFill>
                            <a:schemeClr val="bg1"/>
                          </a:solidFill>
                          <a:effectLst/>
                        </a:rPr>
                        <a:t>Totale variazione del CCN</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-181.455</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-88.150</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-93.305</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extLst>
                  <a:ext uri="{0D108BD9-81ED-4DB2-BD59-A6C34878D82A}">
                    <a16:rowId xmlns:a16="http://schemas.microsoft.com/office/drawing/2014/main" val="3576565293"/>
                  </a:ext>
                </a:extLst>
              </a:tr>
              <a:tr h="275189">
                <a:tc>
                  <a:txBody>
                    <a:bodyPr/>
                    <a:lstStyle/>
                    <a:p>
                      <a:pPr algn="l" fontAlgn="b"/>
                      <a:r>
                        <a:rPr lang="it-IT" sz="900" u="none" strike="noStrike">
                          <a:effectLst/>
                        </a:rPr>
                        <a:t>A) TOT. FLUSSO DI CASSA GENERATO DA GEST.CORRENTE</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-18.198</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86.891</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-105.089</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1149848394"/>
                  </a:ext>
                </a:extLst>
              </a:tr>
              <a:tr h="152038">
                <a:tc gridSpan="2">
                  <a:txBody>
                    <a:bodyPr/>
                    <a:lstStyle/>
                    <a:p>
                      <a:pPr algn="l" fontAlgn="b"/>
                      <a:r>
                        <a:rPr lang="it-IT" sz="900" u="none" strike="noStrike" dirty="0">
                          <a:effectLst/>
                        </a:rPr>
                        <a:t>FLUSSO DI CASSA DA (PER) ATTIVITA' DI INVESTIMENTO</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hMerge="1">
                  <a:txBody>
                    <a:bodyPr/>
                    <a:lstStyle/>
                    <a:p>
                      <a:endParaRPr lang="it-IT"/>
                    </a:p>
                  </a:txBody>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475625668"/>
                  </a:ext>
                </a:extLst>
              </a:tr>
              <a:tr h="152038">
                <a:tc>
                  <a:txBody>
                    <a:bodyPr/>
                    <a:lstStyle/>
                    <a:p>
                      <a:pPr algn="l" fontAlgn="b"/>
                      <a:r>
                        <a:rPr lang="it-IT" sz="900" u="none" strike="noStrike">
                          <a:effectLst/>
                        </a:rPr>
                        <a:t>Increm./(Decrem.) immobilizzazioni immateriali</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4.000</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4.000</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1673571187"/>
                  </a:ext>
                </a:extLst>
              </a:tr>
              <a:tr h="152038">
                <a:tc>
                  <a:txBody>
                    <a:bodyPr/>
                    <a:lstStyle/>
                    <a:p>
                      <a:pPr algn="l" fontAlgn="b"/>
                      <a:r>
                        <a:rPr lang="it-IT" sz="900" u="none" strike="noStrike">
                          <a:effectLst/>
                        </a:rPr>
                        <a:t>Increm./(Decrem.) immobilizioni materiali </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49.693</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39.490</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10.203</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2544390814"/>
                  </a:ext>
                </a:extLst>
              </a:tr>
              <a:tr h="152038">
                <a:tc>
                  <a:txBody>
                    <a:bodyPr/>
                    <a:lstStyle/>
                    <a:p>
                      <a:pPr algn="l" fontAlgn="b"/>
                      <a:r>
                        <a:rPr lang="it-IT" sz="900" b="1" u="none" strike="noStrike" dirty="0">
                          <a:solidFill>
                            <a:schemeClr val="bg1"/>
                          </a:solidFill>
                          <a:effectLst/>
                        </a:rPr>
                        <a:t>B) TOT. FLUSSO DI CASSA DA (PER) ATTIVITA' DI INV.</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53.693</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39.490</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b="1" u="none" strike="noStrike" dirty="0">
                          <a:solidFill>
                            <a:schemeClr val="bg1"/>
                          </a:solidFill>
                          <a:effectLst/>
                        </a:rPr>
                        <a:t>14.203</a:t>
                      </a:r>
                      <a:endParaRPr lang="it-IT" sz="900" b="1" i="0" u="none" strike="noStrike" dirty="0">
                        <a:solidFill>
                          <a:schemeClr val="bg1"/>
                        </a:solidFill>
                        <a:effectLst/>
                        <a:latin typeface="Calibri" panose="020F0502020204030204" pitchFamily="34" charset="0"/>
                      </a:endParaRPr>
                    </a:p>
                  </a:txBody>
                  <a:tcPr marL="7602" marR="7602" marT="7602" marB="0" anchor="b">
                    <a:solidFill>
                      <a:srgbClr val="E94E1A"/>
                    </a:solidFill>
                  </a:tcPr>
                </a:tc>
                <a:extLst>
                  <a:ext uri="{0D108BD9-81ED-4DB2-BD59-A6C34878D82A}">
                    <a16:rowId xmlns:a16="http://schemas.microsoft.com/office/drawing/2014/main" val="4141403588"/>
                  </a:ext>
                </a:extLst>
              </a:tr>
              <a:tr h="152038">
                <a:tc>
                  <a:txBody>
                    <a:bodyPr/>
                    <a:lstStyle/>
                    <a:p>
                      <a:pPr algn="l" fontAlgn="b"/>
                      <a:r>
                        <a:rPr lang="en-US" sz="900" u="none" strike="noStrike">
                          <a:effectLst/>
                        </a:rPr>
                        <a:t>C) FREE CASH FLOW (A-B)</a:t>
                      </a:r>
                      <a:endParaRPr lang="en-US"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-71.891</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47.401</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-119.292</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530892557"/>
                  </a:ext>
                </a:extLst>
              </a:tr>
              <a:tr h="152038">
                <a:tc gridSpan="2">
                  <a:txBody>
                    <a:bodyPr/>
                    <a:lstStyle/>
                    <a:p>
                      <a:pPr algn="l" fontAlgn="b"/>
                      <a:r>
                        <a:rPr lang="it-IT" sz="900" u="none" strike="noStrike">
                          <a:effectLst/>
                        </a:rPr>
                        <a:t>D) FLUSSO DI CASSA DA (PER) ATTIVITA' DI FINANZIAMENTO</a:t>
                      </a:r>
                      <a:endParaRPr lang="it-IT" sz="900" b="0" i="0" u="none" strike="noStrike">
                        <a:solidFill>
                          <a:srgbClr val="000000"/>
                        </a:solidFill>
                        <a:effectLst/>
                        <a:latin typeface="Calibri" panose="020F0502020204030204" pitchFamily="34" charset="0"/>
                      </a:endParaRPr>
                    </a:p>
                  </a:txBody>
                  <a:tcPr marL="7602" marR="7602" marT="7602" marB="0" anchor="b">
                    <a:noFill/>
                  </a:tcPr>
                </a:tc>
                <a:tc hMerge="1">
                  <a:txBody>
                    <a:bodyPr/>
                    <a:lstStyle/>
                    <a:p>
                      <a:endParaRPr lang="it-IT"/>
                    </a:p>
                  </a:txBody>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l" fontAlgn="b"/>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2533065678"/>
                  </a:ext>
                </a:extLst>
              </a:tr>
              <a:tr h="152038">
                <a:tc>
                  <a:txBody>
                    <a:bodyPr/>
                    <a:lstStyle/>
                    <a:p>
                      <a:pPr algn="l" fontAlgn="b"/>
                      <a:r>
                        <a:rPr lang="it-IT" sz="900" u="none" strike="noStrike">
                          <a:effectLst/>
                        </a:rPr>
                        <a:t>Increm./(Decrem.) finanziamenti  b/termine</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-756</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796</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-1.552</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4034572029"/>
                  </a:ext>
                </a:extLst>
              </a:tr>
              <a:tr h="152038">
                <a:tc>
                  <a:txBody>
                    <a:bodyPr/>
                    <a:lstStyle/>
                    <a:p>
                      <a:pPr algn="l" fontAlgn="b"/>
                      <a:r>
                        <a:rPr lang="it-IT" sz="900" u="none" strike="noStrike">
                          <a:effectLst/>
                        </a:rPr>
                        <a:t>Increm./(Decrem.) di patrimonio netto</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-0</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-0</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3783194298"/>
                  </a:ext>
                </a:extLst>
              </a:tr>
              <a:tr h="275189">
                <a:tc>
                  <a:txBody>
                    <a:bodyPr/>
                    <a:lstStyle/>
                    <a:p>
                      <a:pPr algn="l" fontAlgn="b"/>
                      <a:r>
                        <a:rPr lang="it-IT" sz="900" u="none" strike="noStrike">
                          <a:effectLst/>
                        </a:rPr>
                        <a:t>TOT. FLUSSO DI CASSA DA (PER) ATTIVITA' DI FINANZIAMENTO</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-756</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796</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-1.552</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3976407945"/>
                  </a:ext>
                </a:extLst>
              </a:tr>
              <a:tr h="152038">
                <a:tc>
                  <a:txBody>
                    <a:bodyPr/>
                    <a:lstStyle/>
                    <a:p>
                      <a:pPr algn="l" fontAlgn="b"/>
                      <a:r>
                        <a:rPr lang="it-IT" sz="900" u="none" strike="noStrike">
                          <a:effectLst/>
                        </a:rPr>
                        <a:t>TOTALE FLUSSO DI CASSA GEN. NEL PERIODO (C+D)</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-72.647</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48.197</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-120.844</a:t>
                      </a:r>
                      <a:endParaRPr lang="it-IT" sz="900" b="0" i="0" u="none" strike="noStrike">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2510059592"/>
                  </a:ext>
                </a:extLst>
              </a:tr>
              <a:tr h="152038">
                <a:tc>
                  <a:txBody>
                    <a:bodyPr/>
                    <a:lstStyle/>
                    <a:p>
                      <a:pPr algn="l" fontAlgn="b"/>
                      <a:r>
                        <a:rPr lang="it-IT" sz="900" u="none" strike="noStrike" dirty="0">
                          <a:effectLst/>
                        </a:rPr>
                        <a:t>DISPONIBILITA' LIQUIDE INIZIALI</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a:effectLst/>
                        </a:rPr>
                        <a:t>118.551</a:t>
                      </a:r>
                      <a:endParaRPr lang="it-IT" sz="900" b="0" i="0" u="none" strike="noStrike">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70.354</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tc>
                  <a:txBody>
                    <a:bodyPr/>
                    <a:lstStyle/>
                    <a:p>
                      <a:pPr algn="r" fontAlgn="b"/>
                      <a:r>
                        <a:rPr lang="it-IT" sz="900" u="none" strike="noStrike" dirty="0">
                          <a:effectLst/>
                        </a:rPr>
                        <a:t>48.197</a:t>
                      </a:r>
                      <a:endParaRPr lang="it-IT" sz="900" b="0" i="0" u="none" strike="noStrike" dirty="0">
                        <a:solidFill>
                          <a:srgbClr val="000000"/>
                        </a:solidFill>
                        <a:effectLst/>
                        <a:latin typeface="Calibri" panose="020F0502020204030204" pitchFamily="34" charset="0"/>
                      </a:endParaRPr>
                    </a:p>
                  </a:txBody>
                  <a:tcPr marL="7602" marR="7602" marT="7602" marB="0" anchor="b">
                    <a:noFill/>
                  </a:tcPr>
                </a:tc>
                <a:extLst>
                  <a:ext uri="{0D108BD9-81ED-4DB2-BD59-A6C34878D82A}">
                    <a16:rowId xmlns:a16="http://schemas.microsoft.com/office/drawing/2014/main" val="1397392522"/>
                  </a:ext>
                </a:extLst>
              </a:tr>
              <a:tr h="152038">
                <a:tc>
                  <a:txBody>
                    <a:bodyPr/>
                    <a:lstStyle/>
                    <a:p>
                      <a:pPr algn="ctr" fontAlgn="b"/>
                      <a:r>
                        <a:rPr lang="it-IT" sz="900" u="none" strike="noStrike" dirty="0">
                          <a:effectLst/>
                        </a:rPr>
                        <a:t>DISPONIBILITA' LIQUIDE FINALI</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u="none" strike="noStrike" dirty="0">
                          <a:effectLst/>
                        </a:rPr>
                        <a:t>45.904</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u="none" strike="noStrike" dirty="0">
                          <a:effectLst/>
                        </a:rPr>
                        <a:t>118.551</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tc>
                  <a:txBody>
                    <a:bodyPr/>
                    <a:lstStyle/>
                    <a:p>
                      <a:pPr algn="r" fontAlgn="b"/>
                      <a:r>
                        <a:rPr lang="it-IT" sz="900" u="none" strike="noStrike" dirty="0">
                          <a:effectLst/>
                        </a:rPr>
                        <a:t>-72.647</a:t>
                      </a:r>
                      <a:endParaRPr lang="it-IT" sz="900" b="0" i="0" u="none" strike="noStrike" dirty="0">
                        <a:solidFill>
                          <a:srgbClr val="000000"/>
                        </a:solidFill>
                        <a:effectLst/>
                        <a:latin typeface="Calibri" panose="020F0502020204030204" pitchFamily="34" charset="0"/>
                      </a:endParaRPr>
                    </a:p>
                  </a:txBody>
                  <a:tcPr marL="7602" marR="7602" marT="7602" marB="0" anchor="b">
                    <a:solidFill>
                      <a:srgbClr val="E94E1A"/>
                    </a:solidFill>
                  </a:tcPr>
                </a:tc>
                <a:extLst>
                  <a:ext uri="{0D108BD9-81ED-4DB2-BD59-A6C34878D82A}">
                    <a16:rowId xmlns:a16="http://schemas.microsoft.com/office/drawing/2014/main" val="3986241449"/>
                  </a:ext>
                </a:extLst>
              </a:tr>
            </a:tbl>
          </a:graphicData>
        </a:graphic>
      </p:graphicFrame>
      <mc:AlternateContent xmlns:mc="http://schemas.openxmlformats.org/markup-compatibility/2006" xmlns:cx1="http://schemas.microsoft.com/office/drawing/2015/9/8/chartex">
        <mc:Choice Requires="cx1">
          <p:graphicFrame>
            <p:nvGraphicFramePr>
              <p:cNvPr id="6" name="Grafico 5">
                <a:extLst>
                  <a:ext uri="{FF2B5EF4-FFF2-40B4-BE49-F238E27FC236}">
                    <a16:creationId xmlns:a16="http://schemas.microsoft.com/office/drawing/2014/main" id="{60879FE3-94B8-F39C-8C2C-C50B648FE289}"/>
                  </a:ext>
                </a:extLst>
              </p:cNvPr>
              <p:cNvGraphicFramePr/>
              <p:nvPr>
                <p:extLst>
                  <p:ext uri="{D42A27DB-BD31-4B8C-83A1-F6EECF244321}">
                    <p14:modId xmlns:p14="http://schemas.microsoft.com/office/powerpoint/2010/main" val="2150673606"/>
                  </p:ext>
                </p:extLst>
              </p:nvPr>
            </p:nvGraphicFramePr>
            <p:xfrm>
              <a:off x="1023346" y="3223955"/>
              <a:ext cx="4572000" cy="2743200"/>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6" name="Grafico 5">
                <a:extLst>
                  <a:ext uri="{FF2B5EF4-FFF2-40B4-BE49-F238E27FC236}">
                    <a16:creationId xmlns:a16="http://schemas.microsoft.com/office/drawing/2014/main" id="{60879FE3-94B8-F39C-8C2C-C50B648FE289}"/>
                  </a:ext>
                </a:extLst>
              </p:cNvPr>
              <p:cNvPicPr>
                <a:picLocks noGrp="1" noRot="1" noChangeAspect="1" noMove="1" noResize="1" noEditPoints="1" noAdjustHandles="1" noChangeArrowheads="1" noChangeShapeType="1"/>
              </p:cNvPicPr>
              <p:nvPr/>
            </p:nvPicPr>
            <p:blipFill>
              <a:blip r:embed="rId5"/>
              <a:stretch>
                <a:fillRect/>
              </a:stretch>
            </p:blipFill>
            <p:spPr>
              <a:xfrm>
                <a:off x="1023346" y="3223955"/>
                <a:ext cx="4572000" cy="2743200"/>
              </a:xfrm>
              <a:prstGeom prst="rect">
                <a:avLst/>
              </a:prstGeom>
            </p:spPr>
          </p:pic>
        </mc:Fallback>
      </mc:AlternateContent>
    </p:spTree>
    <p:extLst>
      <p:ext uri="{BB962C8B-B14F-4D97-AF65-F5344CB8AC3E}">
        <p14:creationId xmlns:p14="http://schemas.microsoft.com/office/powerpoint/2010/main" val="275234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EBAB68-2716-B2A4-99B1-47C21774B07B}"/>
            </a:ext>
          </a:extLst>
        </p:cNvPr>
        <p:cNvGrpSpPr/>
        <p:nvPr/>
      </p:nvGrpSpPr>
      <p:grpSpPr>
        <a:xfrm>
          <a:off x="0" y="0"/>
          <a:ext cx="0" cy="0"/>
          <a:chOff x="0" y="0"/>
          <a:chExt cx="0" cy="0"/>
        </a:xfrm>
      </p:grpSpPr>
      <p:pic>
        <p:nvPicPr>
          <p:cNvPr id="3" name="Immagine 2" descr="Immagine che contiene statico&#10;&#10;Il contenuto generato dall'IA potrebbe non essere corretto.">
            <a:extLst>
              <a:ext uri="{FF2B5EF4-FFF2-40B4-BE49-F238E27FC236}">
                <a16:creationId xmlns:a16="http://schemas.microsoft.com/office/drawing/2014/main" id="{0992A603-F40E-1F31-08D2-D6B85E96C8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53"/>
            <a:ext cx="12192000" cy="6858000"/>
          </a:xfrm>
          <a:prstGeom prst="rect">
            <a:avLst/>
          </a:prstGeom>
        </p:spPr>
      </p:pic>
      <p:pic>
        <p:nvPicPr>
          <p:cNvPr id="7" name="Immagine 6" descr="Immagine che contiene Carattere, testo, Elementi grafici, logo&#10;&#10;Il contenuto generato dall'IA potrebbe non essere corretto.">
            <a:extLst>
              <a:ext uri="{FF2B5EF4-FFF2-40B4-BE49-F238E27FC236}">
                <a16:creationId xmlns:a16="http://schemas.microsoft.com/office/drawing/2014/main" id="{90C31A49-BB3E-F137-9C2A-520C28468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155" y="113179"/>
            <a:ext cx="3087630" cy="1420371"/>
          </a:xfrm>
          <a:prstGeom prst="rect">
            <a:avLst/>
          </a:prstGeom>
        </p:spPr>
      </p:pic>
      <p:sp>
        <p:nvSpPr>
          <p:cNvPr id="2" name="object 3">
            <a:extLst>
              <a:ext uri="{FF2B5EF4-FFF2-40B4-BE49-F238E27FC236}">
                <a16:creationId xmlns:a16="http://schemas.microsoft.com/office/drawing/2014/main" id="{787E3BC2-88B9-4DF4-AB26-5BFC2B2050F1}"/>
              </a:ext>
            </a:extLst>
          </p:cNvPr>
          <p:cNvSpPr txBox="1"/>
          <p:nvPr/>
        </p:nvSpPr>
        <p:spPr>
          <a:xfrm>
            <a:off x="676942" y="1849433"/>
            <a:ext cx="4877732" cy="738664"/>
          </a:xfrm>
          <a:prstGeom prst="rect">
            <a:avLst/>
          </a:prstGeom>
        </p:spPr>
        <p:txBody>
          <a:bodyPr vert="horz" wrap="square" lIns="0" tIns="0" rIns="0" bIns="0" rtlCol="0">
            <a:spAutoFit/>
          </a:bodyPr>
          <a:lstStyle/>
          <a:p>
            <a:pPr marL="12700" algn="ctr"/>
            <a:r>
              <a:rPr lang="it-IT" sz="4800" spc="45" dirty="0">
                <a:solidFill>
                  <a:srgbClr val="002060"/>
                </a:solidFill>
                <a:latin typeface="Tahoma"/>
                <a:cs typeface="Tahoma"/>
              </a:rPr>
              <a:t>ORGANICO</a:t>
            </a:r>
            <a:endParaRPr lang="it-IT" sz="4800" dirty="0">
              <a:solidFill>
                <a:srgbClr val="002060"/>
              </a:solidFill>
              <a:latin typeface="Tahoma"/>
              <a:cs typeface="Tahoma"/>
            </a:endParaRPr>
          </a:p>
        </p:txBody>
      </p:sp>
      <p:graphicFrame>
        <p:nvGraphicFramePr>
          <p:cNvPr id="4" name="Grafico 3">
            <a:extLst>
              <a:ext uri="{FF2B5EF4-FFF2-40B4-BE49-F238E27FC236}">
                <a16:creationId xmlns:a16="http://schemas.microsoft.com/office/drawing/2014/main" id="{DA5D5CAD-F92C-47AA-A6A9-6D32FF3F637E}"/>
              </a:ext>
            </a:extLst>
          </p:cNvPr>
          <p:cNvGraphicFramePr>
            <a:graphicFrameLocks/>
          </p:cNvGraphicFramePr>
          <p:nvPr>
            <p:extLst>
              <p:ext uri="{D42A27DB-BD31-4B8C-83A1-F6EECF244321}">
                <p14:modId xmlns:p14="http://schemas.microsoft.com/office/powerpoint/2010/main" val="3169046410"/>
              </p:ext>
            </p:extLst>
          </p:nvPr>
        </p:nvGraphicFramePr>
        <p:xfrm>
          <a:off x="6943058" y="685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Grafico 4">
            <a:extLst>
              <a:ext uri="{FF2B5EF4-FFF2-40B4-BE49-F238E27FC236}">
                <a16:creationId xmlns:a16="http://schemas.microsoft.com/office/drawing/2014/main" id="{39BEFC34-EB94-449F-87DD-3283A2A0594C}"/>
              </a:ext>
            </a:extLst>
          </p:cNvPr>
          <p:cNvGraphicFramePr>
            <a:graphicFrameLocks/>
          </p:cNvGraphicFramePr>
          <p:nvPr>
            <p:extLst>
              <p:ext uri="{D42A27DB-BD31-4B8C-83A1-F6EECF244321}">
                <p14:modId xmlns:p14="http://schemas.microsoft.com/office/powerpoint/2010/main" val="239081302"/>
              </p:ext>
            </p:extLst>
          </p:nvPr>
        </p:nvGraphicFramePr>
        <p:xfrm>
          <a:off x="6289922" y="3838665"/>
          <a:ext cx="5300077" cy="258023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Grafico 7">
            <a:extLst>
              <a:ext uri="{FF2B5EF4-FFF2-40B4-BE49-F238E27FC236}">
                <a16:creationId xmlns:a16="http://schemas.microsoft.com/office/drawing/2014/main" id="{FD2170BE-3588-40BE-8D70-CB5B950EFA82}"/>
              </a:ext>
            </a:extLst>
          </p:cNvPr>
          <p:cNvGraphicFramePr>
            <a:graphicFrameLocks/>
          </p:cNvGraphicFramePr>
          <p:nvPr>
            <p:extLst>
              <p:ext uri="{D42A27DB-BD31-4B8C-83A1-F6EECF244321}">
                <p14:modId xmlns:p14="http://schemas.microsoft.com/office/powerpoint/2010/main" val="2340862546"/>
              </p:ext>
            </p:extLst>
          </p:nvPr>
        </p:nvGraphicFramePr>
        <p:xfrm>
          <a:off x="677556" y="3331675"/>
          <a:ext cx="5181600" cy="2733675"/>
        </p:xfrm>
        <a:graphic>
          <a:graphicData uri="http://schemas.openxmlformats.org/drawingml/2006/chart">
            <c:chart xmlns:c="http://schemas.openxmlformats.org/drawingml/2006/chart" xmlns:r="http://schemas.openxmlformats.org/officeDocument/2006/relationships" r:id="rId6"/>
          </a:graphicData>
        </a:graphic>
      </p:graphicFrame>
      <p:sp>
        <p:nvSpPr>
          <p:cNvPr id="9" name="CasellaDiTesto 8">
            <a:extLst>
              <a:ext uri="{FF2B5EF4-FFF2-40B4-BE49-F238E27FC236}">
                <a16:creationId xmlns:a16="http://schemas.microsoft.com/office/drawing/2014/main" id="{7A9F2164-4613-8162-2214-2C11DB9756C2}"/>
              </a:ext>
            </a:extLst>
          </p:cNvPr>
          <p:cNvSpPr txBox="1"/>
          <p:nvPr/>
        </p:nvSpPr>
        <p:spPr>
          <a:xfrm>
            <a:off x="8130636" y="3372223"/>
            <a:ext cx="1618648" cy="523220"/>
          </a:xfrm>
          <a:prstGeom prst="rect">
            <a:avLst/>
          </a:prstGeom>
          <a:noFill/>
        </p:spPr>
        <p:txBody>
          <a:bodyPr wrap="none" rtlCol="0">
            <a:spAutoFit/>
          </a:bodyPr>
          <a:lstStyle/>
          <a:p>
            <a:r>
              <a:rPr lang="it-IT" sz="1400" dirty="0"/>
              <a:t>Dipendenti per età</a:t>
            </a:r>
          </a:p>
          <a:p>
            <a:pPr algn="ctr"/>
            <a:r>
              <a:rPr lang="it-IT" sz="1400" dirty="0"/>
              <a:t>2024 </a:t>
            </a:r>
          </a:p>
        </p:txBody>
      </p:sp>
      <p:sp>
        <p:nvSpPr>
          <p:cNvPr id="10" name="CasellaDiTesto 17">
            <a:extLst>
              <a:ext uri="{FF2B5EF4-FFF2-40B4-BE49-F238E27FC236}">
                <a16:creationId xmlns:a16="http://schemas.microsoft.com/office/drawing/2014/main" id="{D72B8D39-8163-ADA1-5DCB-103CDFFEAC44}"/>
              </a:ext>
            </a:extLst>
          </p:cNvPr>
          <p:cNvSpPr txBox="1"/>
          <p:nvPr/>
        </p:nvSpPr>
        <p:spPr>
          <a:xfrm>
            <a:off x="2476229" y="2913841"/>
            <a:ext cx="1257075" cy="307777"/>
          </a:xfrm>
          <a:prstGeom prst="rect">
            <a:avLst/>
          </a:prstGeom>
          <a:noFill/>
        </p:spPr>
        <p:txBody>
          <a:bodyPr wrap="none" rtlCol="0">
            <a:spAutoFit/>
          </a:bodyPr>
          <a:lstStyle>
            <a:defPPr>
              <a:defRPr lang="it-IT"/>
            </a:defPPr>
            <a:lvl1pPr marL="0" indent="0" algn="l" defTabSz="914400" rtl="0" eaLnBrk="1" latinLnBrk="0" hangingPunct="1">
              <a:defRPr sz="1800" kern="1200">
                <a:solidFill>
                  <a:schemeClr val="tx1"/>
                </a:solidFill>
                <a:latin typeface="+mn-lt"/>
                <a:ea typeface="+mn-ea"/>
                <a:cs typeface="+mn-cs"/>
              </a:defRPr>
            </a:lvl1pPr>
            <a:lvl2pPr marL="457200" indent="0" algn="l" defTabSz="914400" rtl="0" eaLnBrk="1" latinLnBrk="0" hangingPunct="1">
              <a:defRPr sz="1800" kern="1200">
                <a:solidFill>
                  <a:schemeClr val="tx1"/>
                </a:solidFill>
                <a:latin typeface="+mn-lt"/>
                <a:ea typeface="+mn-ea"/>
                <a:cs typeface="+mn-cs"/>
              </a:defRPr>
            </a:lvl2pPr>
            <a:lvl3pPr marL="914400" indent="0" algn="l" defTabSz="914400" rtl="0" eaLnBrk="1" latinLnBrk="0" hangingPunct="1">
              <a:defRPr sz="1800" kern="1200">
                <a:solidFill>
                  <a:schemeClr val="tx1"/>
                </a:solidFill>
                <a:latin typeface="+mn-lt"/>
                <a:ea typeface="+mn-ea"/>
                <a:cs typeface="+mn-cs"/>
              </a:defRPr>
            </a:lvl3pPr>
            <a:lvl4pPr marL="1371600" indent="0" algn="l" defTabSz="914400" rtl="0" eaLnBrk="1" latinLnBrk="0" hangingPunct="1">
              <a:defRPr sz="1800" kern="1200">
                <a:solidFill>
                  <a:schemeClr val="tx1"/>
                </a:solidFill>
                <a:latin typeface="+mn-lt"/>
                <a:ea typeface="+mn-ea"/>
                <a:cs typeface="+mn-cs"/>
              </a:defRPr>
            </a:lvl4pPr>
            <a:lvl5pPr marL="1828800" indent="0" algn="l" defTabSz="914400" rtl="0" eaLnBrk="1" latinLnBrk="0" hangingPunct="1">
              <a:defRPr sz="1800" kern="1200">
                <a:solidFill>
                  <a:schemeClr val="tx1"/>
                </a:solidFill>
                <a:latin typeface="+mn-lt"/>
                <a:ea typeface="+mn-ea"/>
                <a:cs typeface="+mn-cs"/>
              </a:defRPr>
            </a:lvl5pPr>
            <a:lvl6pPr marL="2286000" indent="0" algn="l" defTabSz="914400" rtl="0" eaLnBrk="1" latinLnBrk="0" hangingPunct="1">
              <a:defRPr sz="1800" kern="1200">
                <a:solidFill>
                  <a:schemeClr val="tx1"/>
                </a:solidFill>
                <a:latin typeface="+mn-lt"/>
                <a:ea typeface="+mn-ea"/>
                <a:cs typeface="+mn-cs"/>
              </a:defRPr>
            </a:lvl6pPr>
            <a:lvl7pPr marL="2743200" indent="0" algn="l" defTabSz="914400" rtl="0" eaLnBrk="1" latinLnBrk="0" hangingPunct="1">
              <a:defRPr sz="1800" kern="1200">
                <a:solidFill>
                  <a:schemeClr val="tx1"/>
                </a:solidFill>
                <a:latin typeface="+mn-lt"/>
                <a:ea typeface="+mn-ea"/>
                <a:cs typeface="+mn-cs"/>
              </a:defRPr>
            </a:lvl7pPr>
            <a:lvl8pPr marL="3200400" indent="0" algn="l" defTabSz="914400" rtl="0" eaLnBrk="1" latinLnBrk="0" hangingPunct="1">
              <a:defRPr sz="1800" kern="1200">
                <a:solidFill>
                  <a:schemeClr val="tx1"/>
                </a:solidFill>
                <a:latin typeface="+mn-lt"/>
                <a:ea typeface="+mn-ea"/>
                <a:cs typeface="+mn-cs"/>
              </a:defRPr>
            </a:lvl8pPr>
            <a:lvl9pPr marL="3657600" indent="0" algn="l" defTabSz="914400" rtl="0" eaLnBrk="1" latinLnBrk="0" hangingPunct="1">
              <a:defRPr sz="1800" kern="1200">
                <a:solidFill>
                  <a:schemeClr val="tx1"/>
                </a:solidFill>
                <a:latin typeface="+mn-lt"/>
                <a:ea typeface="+mn-ea"/>
                <a:cs typeface="+mn-cs"/>
              </a:defRPr>
            </a:lvl9pPr>
          </a:lstStyle>
          <a:p>
            <a:r>
              <a:rPr lang="it-IT" sz="1400" dirty="0">
                <a:solidFill>
                  <a:schemeClr val="tx1"/>
                </a:solidFill>
              </a:rPr>
              <a:t>N. Dipendenti</a:t>
            </a:r>
          </a:p>
        </p:txBody>
      </p:sp>
      <p:sp>
        <p:nvSpPr>
          <p:cNvPr id="12" name="CasellaDiTesto 17">
            <a:extLst>
              <a:ext uri="{FF2B5EF4-FFF2-40B4-BE49-F238E27FC236}">
                <a16:creationId xmlns:a16="http://schemas.microsoft.com/office/drawing/2014/main" id="{78B53332-8F87-7A22-0701-015B114A0785}"/>
              </a:ext>
            </a:extLst>
          </p:cNvPr>
          <p:cNvSpPr txBox="1"/>
          <p:nvPr/>
        </p:nvSpPr>
        <p:spPr>
          <a:xfrm>
            <a:off x="6359469" y="1164848"/>
            <a:ext cx="1824538" cy="523220"/>
          </a:xfrm>
          <a:prstGeom prst="rect">
            <a:avLst/>
          </a:prstGeom>
          <a:noFill/>
        </p:spPr>
        <p:txBody>
          <a:bodyPr wrap="none" rtlCol="0">
            <a:spAutoFit/>
          </a:bodyPr>
          <a:lstStyle>
            <a:defPPr>
              <a:defRPr lang="it-IT"/>
            </a:defPPr>
            <a:lvl1pPr marL="0" indent="0" algn="l" defTabSz="914400" rtl="0" eaLnBrk="1" latinLnBrk="0" hangingPunct="1">
              <a:defRPr sz="1800" kern="1200">
                <a:solidFill>
                  <a:schemeClr val="tx1"/>
                </a:solidFill>
                <a:latin typeface="+mn-lt"/>
                <a:ea typeface="+mn-ea"/>
                <a:cs typeface="+mn-cs"/>
              </a:defRPr>
            </a:lvl1pPr>
            <a:lvl2pPr marL="457200" indent="0" algn="l" defTabSz="914400" rtl="0" eaLnBrk="1" latinLnBrk="0" hangingPunct="1">
              <a:defRPr sz="1800" kern="1200">
                <a:solidFill>
                  <a:schemeClr val="tx1"/>
                </a:solidFill>
                <a:latin typeface="+mn-lt"/>
                <a:ea typeface="+mn-ea"/>
                <a:cs typeface="+mn-cs"/>
              </a:defRPr>
            </a:lvl2pPr>
            <a:lvl3pPr marL="914400" indent="0" algn="l" defTabSz="914400" rtl="0" eaLnBrk="1" latinLnBrk="0" hangingPunct="1">
              <a:defRPr sz="1800" kern="1200">
                <a:solidFill>
                  <a:schemeClr val="tx1"/>
                </a:solidFill>
                <a:latin typeface="+mn-lt"/>
                <a:ea typeface="+mn-ea"/>
                <a:cs typeface="+mn-cs"/>
              </a:defRPr>
            </a:lvl3pPr>
            <a:lvl4pPr marL="1371600" indent="0" algn="l" defTabSz="914400" rtl="0" eaLnBrk="1" latinLnBrk="0" hangingPunct="1">
              <a:defRPr sz="1800" kern="1200">
                <a:solidFill>
                  <a:schemeClr val="tx1"/>
                </a:solidFill>
                <a:latin typeface="+mn-lt"/>
                <a:ea typeface="+mn-ea"/>
                <a:cs typeface="+mn-cs"/>
              </a:defRPr>
            </a:lvl4pPr>
            <a:lvl5pPr marL="1828800" indent="0" algn="l" defTabSz="914400" rtl="0" eaLnBrk="1" latinLnBrk="0" hangingPunct="1">
              <a:defRPr sz="1800" kern="1200">
                <a:solidFill>
                  <a:schemeClr val="tx1"/>
                </a:solidFill>
                <a:latin typeface="+mn-lt"/>
                <a:ea typeface="+mn-ea"/>
                <a:cs typeface="+mn-cs"/>
              </a:defRPr>
            </a:lvl5pPr>
            <a:lvl6pPr marL="2286000" indent="0" algn="l" defTabSz="914400" rtl="0" eaLnBrk="1" latinLnBrk="0" hangingPunct="1">
              <a:defRPr sz="1800" kern="1200">
                <a:solidFill>
                  <a:schemeClr val="tx1"/>
                </a:solidFill>
                <a:latin typeface="+mn-lt"/>
                <a:ea typeface="+mn-ea"/>
                <a:cs typeface="+mn-cs"/>
              </a:defRPr>
            </a:lvl6pPr>
            <a:lvl7pPr marL="2743200" indent="0" algn="l" defTabSz="914400" rtl="0" eaLnBrk="1" latinLnBrk="0" hangingPunct="1">
              <a:defRPr sz="1800" kern="1200">
                <a:solidFill>
                  <a:schemeClr val="tx1"/>
                </a:solidFill>
                <a:latin typeface="+mn-lt"/>
                <a:ea typeface="+mn-ea"/>
                <a:cs typeface="+mn-cs"/>
              </a:defRPr>
            </a:lvl7pPr>
            <a:lvl8pPr marL="3200400" indent="0" algn="l" defTabSz="914400" rtl="0" eaLnBrk="1" latinLnBrk="0" hangingPunct="1">
              <a:defRPr sz="1800" kern="1200">
                <a:solidFill>
                  <a:schemeClr val="tx1"/>
                </a:solidFill>
                <a:latin typeface="+mn-lt"/>
                <a:ea typeface="+mn-ea"/>
                <a:cs typeface="+mn-cs"/>
              </a:defRPr>
            </a:lvl8pPr>
            <a:lvl9pPr marL="3657600" indent="0" algn="l" defTabSz="914400" rtl="0" eaLnBrk="1" latinLnBrk="0" hangingPunct="1">
              <a:defRPr sz="1800" kern="1200">
                <a:solidFill>
                  <a:schemeClr val="tx1"/>
                </a:solidFill>
                <a:latin typeface="+mn-lt"/>
                <a:ea typeface="+mn-ea"/>
                <a:cs typeface="+mn-cs"/>
              </a:defRPr>
            </a:lvl9pPr>
          </a:lstStyle>
          <a:p>
            <a:r>
              <a:rPr lang="it-IT" sz="1400" dirty="0">
                <a:solidFill>
                  <a:schemeClr val="tx1"/>
                </a:solidFill>
              </a:rPr>
              <a:t>Dipendenti per sesso</a:t>
            </a:r>
          </a:p>
          <a:p>
            <a:pPr algn="ctr"/>
            <a:r>
              <a:rPr lang="it-IT" sz="1400" dirty="0"/>
              <a:t>2024</a:t>
            </a:r>
            <a:endParaRPr lang="it-IT" sz="1400" dirty="0">
              <a:solidFill>
                <a:schemeClr val="tx1"/>
              </a:solidFill>
            </a:endParaRPr>
          </a:p>
        </p:txBody>
      </p:sp>
    </p:spTree>
    <p:extLst>
      <p:ext uri="{BB962C8B-B14F-4D97-AF65-F5344CB8AC3E}">
        <p14:creationId xmlns:p14="http://schemas.microsoft.com/office/powerpoint/2010/main" val="24325915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263</TotalTime>
  <Words>699</Words>
  <Application>Microsoft Office PowerPoint</Application>
  <PresentationFormat>Widescreen</PresentationFormat>
  <Paragraphs>210</Paragraphs>
  <Slides>10</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10</vt:i4>
      </vt:variant>
    </vt:vector>
  </HeadingPairs>
  <TitlesOfParts>
    <vt:vector size="21" baseType="lpstr">
      <vt:lpstr>Aptos</vt:lpstr>
      <vt:lpstr>Aptos Display</vt:lpstr>
      <vt:lpstr>Arial</vt:lpstr>
      <vt:lpstr>Calibri</vt:lpstr>
      <vt:lpstr>Optima</vt:lpstr>
      <vt:lpstr>Optima Bold</vt:lpstr>
      <vt:lpstr>Optima Std Bold</vt:lpstr>
      <vt:lpstr>Tahoma</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 Anna Montuori</dc:creator>
  <cp:lastModifiedBy>Salerno Energia2</cp:lastModifiedBy>
  <cp:revision>17</cp:revision>
  <cp:lastPrinted>2025-04-23T07:24:16Z</cp:lastPrinted>
  <dcterms:created xsi:type="dcterms:W3CDTF">2024-04-16T13:47:04Z</dcterms:created>
  <dcterms:modified xsi:type="dcterms:W3CDTF">2025-04-23T07:24:53Z</dcterms:modified>
</cp:coreProperties>
</file>